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5" r:id="rId2"/>
    <p:sldId id="257" r:id="rId3"/>
    <p:sldId id="260" r:id="rId4"/>
    <p:sldId id="272" r:id="rId5"/>
    <p:sldId id="259" r:id="rId6"/>
    <p:sldId id="264" r:id="rId7"/>
    <p:sldId id="258" r:id="rId8"/>
    <p:sldId id="266" r:id="rId9"/>
    <p:sldId id="267" r:id="rId10"/>
    <p:sldId id="268" r:id="rId11"/>
    <p:sldId id="269" r:id="rId12"/>
    <p:sldId id="262" r:id="rId13"/>
    <p:sldId id="274" r:id="rId14"/>
    <p:sldId id="275" r:id="rId15"/>
    <p:sldId id="273" r:id="rId16"/>
    <p:sldId id="263" r:id="rId17"/>
    <p:sldId id="270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335"/>
    <a:srgbClr val="4CAF50"/>
    <a:srgbClr val="F44336"/>
    <a:srgbClr val="42ACF2"/>
    <a:srgbClr val="FEBE05"/>
    <a:srgbClr val="FBBC05"/>
    <a:srgbClr val="2196F3"/>
    <a:srgbClr val="5865F2"/>
    <a:srgbClr val="F05134"/>
    <a:srgbClr val="F1BF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4EFDE8-358A-B795-A0D6-13B667B0EBF1}" v="66" dt="2024-11-29T03:40:03.422"/>
    <p1510:client id="{6F552FC3-F6CE-4123-B416-42265B1B9B35}" v="3" dt="2024-11-28T22:41:01.736"/>
    <p1510:client id="{C6033EC4-CA51-D0A7-0AE9-69C3003D18A9}" v="102" dt="2024-11-29T03:29:10.715"/>
    <p1510:client id="{D625EA41-6254-3CFF-1F51-73CF57BC5A7F}" v="123" dt="2024-11-28T23:59:44.2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51C09-F559-4751-938E-B1276973A708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461C2B-5F33-435E-86AA-A5F8B4DFD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974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61C2B-5F33-435E-86AA-A5F8B4DFD29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891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1B8D84-F450-55B8-6927-EB578940F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A3CD06-0521-4A4F-5799-41FE40BB5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38630F-AAE2-634B-2B1A-DAE36AF8A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A9521F-B7C5-F2C4-D72A-6B3A7678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2349BB-7CEA-7DF0-E74B-82ECF4791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628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EC634F-DA8B-D9D6-AAC0-65C47DACF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E7511F-6F1E-3244-AE8A-E129552E72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C07AAA-F576-1F9D-A76C-DE7381028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AFCDDE-07F8-D265-A418-F1B3D3885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80D653-EA43-21D1-982E-83F1ED837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861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B658D2-DDE3-7320-B0E9-3A0F43F449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308DAC-1542-59AF-D0B9-733F1CCB7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939AE4-9553-F2D7-CE55-D5E356A1C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3607E0-D7B5-5DDA-3945-09ACC8A79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9ADE6B-FE98-D7A1-54B9-65AB8A2AA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871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85A537-77E6-6634-B01B-D2B869D0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738243-AA46-1E38-E6C6-1A8E5ADAD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2F5A63-5F27-2099-72C4-2D167C88C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643EFF-E18D-D33E-722A-BB15504A2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DA328-85CF-43B0-053A-55823537A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48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B24ECC-041A-6F3B-E24F-5C61E01A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0B0E72-618D-05BD-7487-9513A77A00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56DB47-92EF-E702-A4CB-E0011E7E8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43D3F7-13CD-3A1A-9338-F3D0E45C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115F86-9C5C-CF5A-852F-807305728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117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FF1850-3279-9E91-1BE5-2EE7F2397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75323F-5E7A-819F-4DBF-27746B5077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97C6EB8-4DB3-D74D-E4B7-BC9923CC6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8A6F98-41E2-ED36-BA39-B8F5E8E5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FAEA6A-DD6D-B301-6DD5-42DC43DB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6FB4D3-7142-13BA-4A7A-491C419EE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515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316973-90DC-1790-1893-1D1EB4631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943F16-5241-2CB5-9CF1-0E56DEBFE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B14736-FE26-9263-C25E-346878F5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D01D473-DDE6-6A4E-3BD2-6A7AE9530B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D096EDB-520A-E249-6E64-93B11C2DDC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C22070-B4C1-02DC-23AD-7096CCBFE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5FBDBD-86C9-B92D-6F05-56C1D8CB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D60CE35-62EE-16E7-9869-96BAED182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039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D43E09-83C6-C2F3-AF70-D90A65F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7146A2-8AA9-F7EA-642E-60D47F74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07C0EFA-C2A4-3A2D-6C5D-E10B626A7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B0EFA35-9288-2B47-C32A-A547C9DD6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763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520F59-DED9-B927-4C84-E6449E80E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CB1BF6-3AF6-FA4B-DCB0-7C627B672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CC7C84-B4C5-1ED6-2E7B-2B55C684D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09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DA09B-E8C6-93A9-BB07-71101FD03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A550A6-E0A8-43AE-18E5-87DE2C932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F27AD03-CE06-2D83-525D-19531194A4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48F2E2-BBCA-119A-64BA-34E1F3029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E03ED9-E9D6-BFE3-2D8E-0EC951F41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BEA2E6-9C01-53D6-B88D-9FEB0F945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467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8EAFC2-B877-9704-829E-E399EBB05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B41D758-557B-46C0-9A06-4D91D9A88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5E00A1-DD6B-286F-364F-75133DE2D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3586D2-B820-4C59-D677-90DA4283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194076-EAE7-201A-C1C5-C9FE39974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3CC85D-447B-1FD0-9406-22C526BB3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192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7F0F40-84CF-FE61-98D4-0E3F6BE6F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6A4DC0-BB5A-0D7F-76AB-4230A6E30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50D104-FDFD-4A98-461A-DE8D8E241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94134-BA54-4636-8520-EB409545399C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DCC342-2B11-60E9-9ABE-BF5F3B6577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E2F511-AC15-7013-B2A1-1044CA312C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775EDE-5B35-4D19-8E23-8EE149212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76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0D918-E5CD-8946-9796-5CB9201B7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5045B6-18E9-4A3B-3BE5-F42E314EF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F4D4BB-B969-42EA-B2AD-FE2D95593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28CBAE0-CE2C-1AD8-511F-D838C0B630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C7A6A25F-E28C-5A0D-0F90-D5F737874E05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795F30-EE31-CB6B-5C45-76FE25257B3D}"/>
              </a:ext>
            </a:extLst>
          </p:cNvPr>
          <p:cNvSpPr txBox="1"/>
          <p:nvPr/>
        </p:nvSpPr>
        <p:spPr>
          <a:xfrm>
            <a:off x="2745082" y="2055813"/>
            <a:ext cx="6701835" cy="22131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b="1" dirty="0">
                <a:solidFill>
                  <a:srgbClr val="3F3F3F"/>
                </a:solidFill>
              </a:rPr>
              <a:t>Health Mentor </a:t>
            </a:r>
            <a:r>
              <a:rPr lang="ko-KR" altLang="en-US" sz="4000" b="1" dirty="0">
                <a:solidFill>
                  <a:srgbClr val="3F3F3F"/>
                </a:solidFill>
              </a:rPr>
              <a:t>서비스 발표</a:t>
            </a:r>
            <a:endParaRPr lang="en-US" altLang="ko-KR" sz="4000" b="1" dirty="0">
              <a:solidFill>
                <a:srgbClr val="3F3F3F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2400" b="1" dirty="0">
              <a:solidFill>
                <a:srgbClr val="3F3F3F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srgbClr val="3F3F3F"/>
                </a:solidFill>
              </a:rPr>
              <a:t>3</a:t>
            </a:r>
            <a:r>
              <a:rPr lang="ko-KR" altLang="en-US" sz="2800" b="1" dirty="0">
                <a:solidFill>
                  <a:srgbClr val="3F3F3F"/>
                </a:solidFill>
              </a:rPr>
              <a:t>팀 </a:t>
            </a:r>
            <a:r>
              <a:rPr lang="en-US" altLang="ko-KR" sz="2800" b="1" dirty="0">
                <a:solidFill>
                  <a:srgbClr val="3F3F3F"/>
                </a:solidFill>
              </a:rPr>
              <a:t>:</a:t>
            </a:r>
            <a:r>
              <a:rPr lang="ko-KR" altLang="en-US" sz="2800" b="1" dirty="0">
                <a:solidFill>
                  <a:srgbClr val="3F3F3F"/>
                </a:solidFill>
              </a:rPr>
              <a:t> </a:t>
            </a:r>
            <a:r>
              <a:rPr lang="ko-KR" altLang="en-US" sz="2800" b="1" dirty="0" err="1">
                <a:solidFill>
                  <a:srgbClr val="3F3F3F"/>
                </a:solidFill>
              </a:rPr>
              <a:t>성연준</a:t>
            </a:r>
            <a:r>
              <a:rPr lang="en-US" altLang="ko-KR" sz="2400" b="1" dirty="0">
                <a:solidFill>
                  <a:srgbClr val="3F3F3F"/>
                </a:solidFill>
              </a:rPr>
              <a:t>(</a:t>
            </a:r>
            <a:r>
              <a:rPr lang="ko-KR" altLang="en-US" sz="2400" b="1" dirty="0">
                <a:solidFill>
                  <a:srgbClr val="3F3F3F"/>
                </a:solidFill>
              </a:rPr>
              <a:t>팀장</a:t>
            </a:r>
            <a:r>
              <a:rPr lang="en-US" altLang="ko-KR" sz="2400" b="1" dirty="0">
                <a:solidFill>
                  <a:srgbClr val="3F3F3F"/>
                </a:solidFill>
              </a:rPr>
              <a:t>)</a:t>
            </a:r>
            <a:r>
              <a:rPr lang="en-US" altLang="ko-KR" sz="2800" b="1" dirty="0">
                <a:solidFill>
                  <a:srgbClr val="3F3F3F"/>
                </a:solidFill>
              </a:rPr>
              <a:t>, </a:t>
            </a:r>
            <a:r>
              <a:rPr lang="ko-KR" altLang="en-US" sz="2800" b="1" dirty="0">
                <a:solidFill>
                  <a:srgbClr val="3F3F3F"/>
                </a:solidFill>
              </a:rPr>
              <a:t>김미정</a:t>
            </a:r>
            <a:r>
              <a:rPr lang="en-US" altLang="ko-KR" sz="2800" b="1" dirty="0">
                <a:solidFill>
                  <a:srgbClr val="3F3F3F"/>
                </a:solidFill>
              </a:rPr>
              <a:t>, </a:t>
            </a:r>
            <a:r>
              <a:rPr lang="ko-KR" altLang="en-US" sz="2800" b="1" dirty="0">
                <a:solidFill>
                  <a:srgbClr val="3F3F3F"/>
                </a:solidFill>
              </a:rPr>
              <a:t>김진우</a:t>
            </a:r>
            <a:endParaRPr lang="en-US" altLang="ko-KR" sz="2800" b="1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508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0B6C5-FF85-1717-1F6E-F111AB623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BBD16-8480-DC5F-50E7-766FAB05B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F2236F-121F-302B-186B-22DC408E2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71CA2F0-A2DB-E761-BF2D-A54299F05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80DD8438-87E1-C57E-BFA4-59EF45E16B72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7E3B3E-F78A-FB2B-1726-8BAFD7702DE9}"/>
              </a:ext>
            </a:extLst>
          </p:cNvPr>
          <p:cNvSpPr txBox="1"/>
          <p:nvPr/>
        </p:nvSpPr>
        <p:spPr>
          <a:xfrm>
            <a:off x="838200" y="766296"/>
            <a:ext cx="4620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3F3F3F"/>
                </a:solidFill>
              </a:rPr>
              <a:t>Meditation </a:t>
            </a:r>
            <a:r>
              <a:rPr lang="ko-KR" altLang="en-US" sz="2800" b="1" dirty="0">
                <a:solidFill>
                  <a:srgbClr val="3F3F3F"/>
                </a:solidFill>
              </a:rPr>
              <a:t>페이지</a:t>
            </a:r>
            <a:r>
              <a:rPr lang="en-US" altLang="ko-KR" sz="2800" b="1" dirty="0">
                <a:solidFill>
                  <a:srgbClr val="3F3F3F"/>
                </a:solidFill>
              </a:rPr>
              <a:t> _</a:t>
            </a:r>
            <a:r>
              <a:rPr lang="ko-KR" altLang="en-US" sz="2800" b="1" dirty="0">
                <a:solidFill>
                  <a:srgbClr val="3F3F3F"/>
                </a:solidFill>
              </a:rPr>
              <a:t>김미정</a:t>
            </a:r>
          </a:p>
        </p:txBody>
      </p:sp>
      <p:pic>
        <p:nvPicPr>
          <p:cNvPr id="8" name="Google Shape;101;p17">
            <a:extLst>
              <a:ext uri="{FF2B5EF4-FFF2-40B4-BE49-F238E27FC236}">
                <a16:creationId xmlns:a16="http://schemas.microsoft.com/office/drawing/2014/main" id="{BB901830-574B-A8CE-9518-48C619161F0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690688"/>
            <a:ext cx="5525099" cy="4115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BA86794-9600-1339-75AC-1BFFF5AFB230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4553339" y="3163078"/>
            <a:ext cx="2855167" cy="1030277"/>
          </a:xfrm>
          <a:prstGeom prst="line">
            <a:avLst/>
          </a:prstGeom>
          <a:ln w="38100">
            <a:solidFill>
              <a:srgbClr val="3F3F3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DF9A6226-2738-353A-041B-9A875FC1A1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8506" y="2580846"/>
            <a:ext cx="3678689" cy="32250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A224007-5F84-9A0E-F8F6-0471176D2C87}"/>
              </a:ext>
            </a:extLst>
          </p:cNvPr>
          <p:cNvSpPr txBox="1"/>
          <p:nvPr/>
        </p:nvSpPr>
        <p:spPr>
          <a:xfrm>
            <a:off x="6458223" y="2055813"/>
            <a:ext cx="5291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3F3F3F"/>
                </a:solidFill>
              </a:rPr>
              <a:t>각 </a:t>
            </a:r>
            <a:r>
              <a:rPr lang="ko-KR" altLang="en-US" b="1" dirty="0" err="1">
                <a:solidFill>
                  <a:srgbClr val="3F3F3F"/>
                </a:solidFill>
              </a:rPr>
              <a:t>컨셉별로</a:t>
            </a:r>
            <a:r>
              <a:rPr lang="ko-KR" altLang="en-US" b="1" dirty="0">
                <a:solidFill>
                  <a:srgbClr val="3F3F3F"/>
                </a:solidFill>
              </a:rPr>
              <a:t> 저장된 영상들 중에서 무작위로 재생</a:t>
            </a:r>
          </a:p>
        </p:txBody>
      </p:sp>
    </p:spTree>
    <p:extLst>
      <p:ext uri="{BB962C8B-B14F-4D97-AF65-F5344CB8AC3E}">
        <p14:creationId xmlns:p14="http://schemas.microsoft.com/office/powerpoint/2010/main" val="3489202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FD9CB-1CEE-DE37-8D9B-D67306F78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30BF7-EF31-1F6C-66C3-DCD283A9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0BD42E-DF58-88E6-18A1-4A6927D9A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9047176-2F4E-4963-551C-C8E942EFB5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94A0DF8-27A0-CCD4-D907-AF52801D638D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Google Shape;108;p18">
            <a:extLst>
              <a:ext uri="{FF2B5EF4-FFF2-40B4-BE49-F238E27FC236}">
                <a16:creationId xmlns:a16="http://schemas.microsoft.com/office/drawing/2014/main" id="{95D53E9E-8DCF-82E7-CAA1-0ADA70AC32A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1697" y="1598999"/>
            <a:ext cx="8388606" cy="42719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41E8E0-3317-6A5F-C526-9CAC6508F49A}"/>
              </a:ext>
            </a:extLst>
          </p:cNvPr>
          <p:cNvSpPr txBox="1"/>
          <p:nvPr/>
        </p:nvSpPr>
        <p:spPr>
          <a:xfrm>
            <a:off x="838200" y="766296"/>
            <a:ext cx="54318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3F3F3F"/>
                </a:solidFill>
              </a:rPr>
              <a:t>Mini-Game(</a:t>
            </a:r>
            <a:r>
              <a:rPr lang="en-US" altLang="ko-KR" sz="2800" b="1" dirty="0" err="1">
                <a:solidFill>
                  <a:srgbClr val="3F3F3F"/>
                </a:solidFill>
              </a:rPr>
              <a:t>BlackJack</a:t>
            </a:r>
            <a:r>
              <a:rPr lang="en-US" altLang="ko-KR" sz="2800" b="1" dirty="0">
                <a:solidFill>
                  <a:srgbClr val="3F3F3F"/>
                </a:solidFill>
              </a:rPr>
              <a:t>) _ </a:t>
            </a:r>
            <a:r>
              <a:rPr lang="ko-KR" altLang="en-US" sz="2800" b="1" dirty="0" err="1">
                <a:solidFill>
                  <a:srgbClr val="3F3F3F"/>
                </a:solidFill>
              </a:rPr>
              <a:t>성연준</a:t>
            </a:r>
            <a:endParaRPr lang="ko-KR" altLang="en-US" sz="2800" b="1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444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0B5AB-29F1-B0BB-2FED-55490AC91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FD12CA-50AB-659A-58E1-220BCE643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6B6573-142B-6CD9-3759-5F1072B90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F2F533-8A93-06B0-F76F-C356C9D1F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776ABDE-6DE3-BC99-633B-740CDBD64AB7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1E1CC9-E95D-BC7D-7171-E1CE3061A6F8}"/>
              </a:ext>
            </a:extLst>
          </p:cNvPr>
          <p:cNvSpPr txBox="1"/>
          <p:nvPr/>
        </p:nvSpPr>
        <p:spPr>
          <a:xfrm>
            <a:off x="1405581" y="68103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3F3F3F"/>
                </a:solidFill>
              </a:rPr>
              <a:t>트러블슈팅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8984C26-BC05-3A01-B263-6E1A57F33732}"/>
              </a:ext>
            </a:extLst>
          </p:cNvPr>
          <p:cNvSpPr/>
          <p:nvPr/>
        </p:nvSpPr>
        <p:spPr>
          <a:xfrm>
            <a:off x="725638" y="454411"/>
            <a:ext cx="567381" cy="5949178"/>
          </a:xfrm>
          <a:prstGeom prst="rect">
            <a:avLst/>
          </a:prstGeom>
          <a:solidFill>
            <a:srgbClr val="D0CF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C21177A-4A75-79DD-C6B9-CDAB3DAA9512}"/>
              </a:ext>
            </a:extLst>
          </p:cNvPr>
          <p:cNvSpPr/>
          <p:nvPr/>
        </p:nvSpPr>
        <p:spPr>
          <a:xfrm>
            <a:off x="347019" y="454411"/>
            <a:ext cx="946000" cy="5949178"/>
          </a:xfrm>
          <a:prstGeom prst="roundRect">
            <a:avLst>
              <a:gd name="adj" fmla="val 44455"/>
            </a:avLst>
          </a:prstGeom>
          <a:solidFill>
            <a:schemeClr val="bg2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A8F612-B5E6-23FD-3422-52840C28F9D6}"/>
              </a:ext>
            </a:extLst>
          </p:cNvPr>
          <p:cNvSpPr txBox="1"/>
          <p:nvPr/>
        </p:nvSpPr>
        <p:spPr>
          <a:xfrm>
            <a:off x="1466528" y="1204257"/>
            <a:ext cx="9713762" cy="445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b="1" dirty="0" err="1">
                <a:solidFill>
                  <a:srgbClr val="3F3F3F"/>
                </a:solidFill>
              </a:rPr>
              <a:t>성연준</a:t>
            </a:r>
            <a:r>
              <a:rPr lang="en-US" altLang="ko-KR" b="1" dirty="0">
                <a:solidFill>
                  <a:srgbClr val="3F3F3F"/>
                </a:solidFill>
              </a:rPr>
              <a:t>(</a:t>
            </a:r>
            <a:r>
              <a:rPr lang="ko-KR" altLang="en-US" b="1" dirty="0">
                <a:solidFill>
                  <a:srgbClr val="3F3F3F"/>
                </a:solidFill>
              </a:rPr>
              <a:t>미니게임 페이지</a:t>
            </a:r>
            <a:r>
              <a:rPr lang="en-US" altLang="ko-KR" b="1" dirty="0">
                <a:solidFill>
                  <a:srgbClr val="3F3F3F"/>
                </a:solidFill>
              </a:rPr>
              <a:t>)</a:t>
            </a:r>
            <a:endParaRPr lang="ko-KR" altLang="en-US" sz="16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[1] </a:t>
            </a:r>
            <a:r>
              <a:rPr lang="ko-KR" altLang="en-US" sz="1400" b="1" dirty="0">
                <a:solidFill>
                  <a:srgbClr val="3F3F3F"/>
                </a:solidFill>
              </a:rPr>
              <a:t>문제점 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FF0000"/>
                </a:solidFill>
              </a:rPr>
              <a:t>게임 종료 후에도 버튼 클릭 시 카드가 계속 받아지고 </a:t>
            </a:r>
            <a:r>
              <a:rPr lang="ko-KR" altLang="en-US" sz="1400" b="1" dirty="0" err="1">
                <a:solidFill>
                  <a:srgbClr val="FF0000"/>
                </a:solidFill>
              </a:rPr>
              <a:t>베팅금액도</a:t>
            </a:r>
            <a:r>
              <a:rPr lang="ko-KR" altLang="en-US" sz="1400" b="1" dirty="0">
                <a:solidFill>
                  <a:srgbClr val="FF0000"/>
                </a:solidFill>
              </a:rPr>
              <a:t> 증가</a:t>
            </a:r>
            <a:endParaRPr lang="en-US" altLang="ko-KR" sz="1400" b="1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    </a:t>
            </a:r>
            <a:r>
              <a:rPr lang="ko-KR" altLang="en-US" sz="1400" b="1" dirty="0">
                <a:solidFill>
                  <a:srgbClr val="3F3F3F"/>
                </a:solidFill>
              </a:rPr>
              <a:t>해결 방법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3F3F3F"/>
                </a:solidFill>
              </a:rPr>
              <a:t>게임 종료 후 각 버튼의 </a:t>
            </a:r>
            <a:r>
              <a:rPr lang="ko-KR" altLang="en-US" sz="1400" b="1" dirty="0">
                <a:solidFill>
                  <a:srgbClr val="FF0000"/>
                </a:solidFill>
              </a:rPr>
              <a:t>클릭 이벤트 비활성화</a:t>
            </a:r>
            <a:r>
              <a:rPr lang="ko-KR" altLang="en-US" sz="1400" b="1" dirty="0">
                <a:solidFill>
                  <a:srgbClr val="3F3F3F"/>
                </a:solidFill>
              </a:rPr>
              <a:t>하고</a:t>
            </a:r>
            <a:r>
              <a:rPr lang="en-US" altLang="ko-KR" sz="1400" b="1" dirty="0">
                <a:solidFill>
                  <a:srgbClr val="3F3F3F"/>
                </a:solidFill>
              </a:rPr>
              <a:t>, </a:t>
            </a:r>
            <a:r>
              <a:rPr lang="ko-KR" altLang="en-US" sz="1400" b="1" dirty="0">
                <a:solidFill>
                  <a:srgbClr val="3F3F3F"/>
                </a:solidFill>
              </a:rPr>
              <a:t>다음 라운드로 </a:t>
            </a:r>
            <a:r>
              <a:rPr lang="ko-KR" altLang="en-US" sz="1400" b="1" dirty="0" err="1">
                <a:solidFill>
                  <a:srgbClr val="3F3F3F"/>
                </a:solidFill>
              </a:rPr>
              <a:t>리셋할</a:t>
            </a:r>
            <a:r>
              <a:rPr lang="ko-KR" altLang="en-US" sz="1400" b="1" dirty="0">
                <a:solidFill>
                  <a:srgbClr val="3F3F3F"/>
                </a:solidFill>
              </a:rPr>
              <a:t> 때 다시 이벤트 활성화</a:t>
            </a: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[2] </a:t>
            </a:r>
            <a:r>
              <a:rPr lang="ko-KR" altLang="en-US" sz="1400" b="1" dirty="0">
                <a:solidFill>
                  <a:srgbClr val="3F3F3F"/>
                </a:solidFill>
              </a:rPr>
              <a:t>문제점 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3F3F3F"/>
                </a:solidFill>
              </a:rPr>
              <a:t>랜덤 카드 뽑기에서 </a:t>
            </a:r>
            <a:r>
              <a:rPr lang="ko-KR" altLang="en-US" sz="1400" b="1" dirty="0">
                <a:solidFill>
                  <a:srgbClr val="FF0000"/>
                </a:solidFill>
              </a:rPr>
              <a:t>중복된 카드</a:t>
            </a:r>
            <a:r>
              <a:rPr lang="ko-KR" altLang="en-US" sz="1400" b="1" dirty="0">
                <a:solidFill>
                  <a:srgbClr val="3F3F3F"/>
                </a:solidFill>
              </a:rPr>
              <a:t>가 나올 수 있음</a:t>
            </a: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    </a:t>
            </a:r>
            <a:r>
              <a:rPr lang="ko-KR" altLang="en-US" sz="1400" b="1" dirty="0">
                <a:solidFill>
                  <a:srgbClr val="3F3F3F"/>
                </a:solidFill>
              </a:rPr>
              <a:t>해결 방법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3F3F3F"/>
                </a:solidFill>
              </a:rPr>
              <a:t>뽑은 카드를 배열에 저장하고</a:t>
            </a:r>
            <a:r>
              <a:rPr lang="en-US" altLang="ko-KR" sz="1400" b="1" dirty="0">
                <a:solidFill>
                  <a:srgbClr val="3F3F3F"/>
                </a:solidFill>
              </a:rPr>
              <a:t>, </a:t>
            </a:r>
            <a:r>
              <a:rPr lang="en-US" altLang="ko-KR" sz="1400" b="1" dirty="0">
                <a:solidFill>
                  <a:srgbClr val="FF0000"/>
                </a:solidFill>
              </a:rPr>
              <a:t>includes </a:t>
            </a:r>
            <a:r>
              <a:rPr lang="ko-KR" altLang="en-US" sz="1400" b="1" dirty="0">
                <a:solidFill>
                  <a:srgbClr val="FF0000"/>
                </a:solidFill>
              </a:rPr>
              <a:t>함수</a:t>
            </a:r>
            <a:r>
              <a:rPr lang="ko-KR" altLang="en-US" sz="1400" b="1" dirty="0">
                <a:solidFill>
                  <a:srgbClr val="3F3F3F"/>
                </a:solidFill>
              </a:rPr>
              <a:t>로 이미 뽑힌 카드인지 확인하여 </a:t>
            </a:r>
            <a:r>
              <a:rPr lang="ko-KR" altLang="en-US" sz="1400" b="1" dirty="0">
                <a:solidFill>
                  <a:srgbClr val="FF0000"/>
                </a:solidFill>
              </a:rPr>
              <a:t>중복을 피함</a:t>
            </a:r>
            <a:endParaRPr lang="en-US" altLang="ko-KR" sz="1400" b="1" dirty="0">
              <a:solidFill>
                <a:srgbClr val="FF000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[3] </a:t>
            </a:r>
            <a:r>
              <a:rPr lang="ko-KR" altLang="en-US" sz="1400" b="1" dirty="0">
                <a:solidFill>
                  <a:srgbClr val="3F3F3F"/>
                </a:solidFill>
              </a:rPr>
              <a:t>문제점 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3F3F3F"/>
                </a:solidFill>
              </a:rPr>
              <a:t>카드의 값과 문양을 고려하여 랜덤으로 뽑는 과정에서 </a:t>
            </a:r>
            <a:r>
              <a:rPr lang="ko-KR" altLang="en-US" sz="1400" b="1" dirty="0">
                <a:solidFill>
                  <a:srgbClr val="FF0000"/>
                </a:solidFill>
              </a:rPr>
              <a:t>중복을 피하기 어려움</a:t>
            </a:r>
            <a:endParaRPr lang="en-US" altLang="ko-KR" sz="1400" b="1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    </a:t>
            </a:r>
            <a:r>
              <a:rPr lang="ko-KR" altLang="en-US" sz="1400" b="1" dirty="0">
                <a:solidFill>
                  <a:srgbClr val="3F3F3F"/>
                </a:solidFill>
              </a:rPr>
              <a:t>해결 방법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FF0000"/>
                </a:solidFill>
              </a:rPr>
              <a:t>카드 문양에 </a:t>
            </a:r>
            <a:r>
              <a:rPr lang="en-US" altLang="ko-KR" sz="1400" b="1" dirty="0">
                <a:solidFill>
                  <a:srgbClr val="FF0000"/>
                </a:solidFill>
              </a:rPr>
              <a:t>1~4 </a:t>
            </a:r>
            <a:r>
              <a:rPr lang="ko-KR" altLang="en-US" sz="1400" b="1" dirty="0">
                <a:solidFill>
                  <a:srgbClr val="FF0000"/>
                </a:solidFill>
              </a:rPr>
              <a:t>값을 할당</a:t>
            </a:r>
            <a:r>
              <a:rPr lang="ko-KR" altLang="en-US" sz="1400" b="1" dirty="0">
                <a:solidFill>
                  <a:srgbClr val="3F3F3F"/>
                </a:solidFill>
              </a:rPr>
              <a:t>하여 랜덤으로 문양을 선택하고</a:t>
            </a:r>
            <a:r>
              <a:rPr lang="en-US" altLang="ko-KR" sz="1400" b="1" dirty="0">
                <a:solidFill>
                  <a:srgbClr val="3F3F3F"/>
                </a:solidFill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</a:rPr>
              <a:t>                 숫자는 배열 길이를 기준으로 랜덤 선택하여 중복을 방지</a:t>
            </a:r>
            <a:endParaRPr lang="en-US" altLang="ko-KR" sz="1400" b="1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128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BBE64-1415-9F0B-C828-E597A3981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06348-FDDE-306D-B31C-44087CFF3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8CC819-7C1A-B022-0713-1ED2B2FC3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47EE16-43F2-1791-3C15-9AD1BFF50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0872FB6-182F-50AD-D13D-773B9DAF5D91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37F443-BEB6-CB80-D5D7-47AB1808AC5B}"/>
              </a:ext>
            </a:extLst>
          </p:cNvPr>
          <p:cNvSpPr txBox="1"/>
          <p:nvPr/>
        </p:nvSpPr>
        <p:spPr>
          <a:xfrm>
            <a:off x="1405581" y="68103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3F3F3F"/>
                </a:solidFill>
              </a:rPr>
              <a:t>트러블슈팅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77D47FF-1C42-7504-5A89-CA214EF48AB3}"/>
              </a:ext>
            </a:extLst>
          </p:cNvPr>
          <p:cNvSpPr/>
          <p:nvPr/>
        </p:nvSpPr>
        <p:spPr>
          <a:xfrm>
            <a:off x="725638" y="454411"/>
            <a:ext cx="567381" cy="5949178"/>
          </a:xfrm>
          <a:prstGeom prst="rect">
            <a:avLst/>
          </a:prstGeom>
          <a:solidFill>
            <a:srgbClr val="D0CF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330B0ED-173F-1D4C-FF5A-D32D98A4EF77}"/>
              </a:ext>
            </a:extLst>
          </p:cNvPr>
          <p:cNvSpPr/>
          <p:nvPr/>
        </p:nvSpPr>
        <p:spPr>
          <a:xfrm>
            <a:off x="347019" y="454411"/>
            <a:ext cx="946000" cy="5949178"/>
          </a:xfrm>
          <a:prstGeom prst="roundRect">
            <a:avLst>
              <a:gd name="adj" fmla="val 44455"/>
            </a:avLst>
          </a:prstGeom>
          <a:solidFill>
            <a:schemeClr val="bg2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1D3224-5B86-B424-4B32-B126D84EFEAC}"/>
              </a:ext>
            </a:extLst>
          </p:cNvPr>
          <p:cNvSpPr txBox="1"/>
          <p:nvPr/>
        </p:nvSpPr>
        <p:spPr>
          <a:xfrm>
            <a:off x="1466528" y="1204257"/>
            <a:ext cx="9713762" cy="494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rgbClr val="3F3F3F"/>
                </a:solidFill>
              </a:rPr>
              <a:t>김미정</a:t>
            </a:r>
            <a:r>
              <a:rPr lang="en-US" altLang="ko-KR" sz="2000" b="1" dirty="0">
                <a:solidFill>
                  <a:srgbClr val="3F3F3F"/>
                </a:solidFill>
              </a:rPr>
              <a:t>(</a:t>
            </a:r>
            <a:r>
              <a:rPr lang="ko-KR" altLang="en-US" sz="2000" b="1" dirty="0">
                <a:solidFill>
                  <a:srgbClr val="3F3F3F"/>
                </a:solidFill>
              </a:rPr>
              <a:t>식품영양정보 페이지</a:t>
            </a:r>
            <a:r>
              <a:rPr lang="en-US" altLang="ko-KR" sz="2000" b="1" dirty="0">
                <a:solidFill>
                  <a:srgbClr val="3F3F3F"/>
                </a:solidFill>
              </a:rPr>
              <a:t>)</a:t>
            </a:r>
            <a:endParaRPr lang="ko-KR" altLang="en-US" sz="20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[1]</a:t>
            </a: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-  </a:t>
            </a:r>
            <a:r>
              <a:rPr lang="ko-KR" altLang="en-US" sz="1400" b="1" dirty="0">
                <a:solidFill>
                  <a:srgbClr val="3F3F3F"/>
                </a:solidFill>
              </a:rPr>
              <a:t>문제점 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3F3F3F"/>
                </a:solidFill>
              </a:rPr>
              <a:t>사용자가 검색어를 입력할 때</a:t>
            </a:r>
            <a:r>
              <a:rPr lang="en-US" altLang="ko-KR" sz="1400" b="1" dirty="0">
                <a:solidFill>
                  <a:srgbClr val="3F3F3F"/>
                </a:solidFill>
              </a:rPr>
              <a:t>, </a:t>
            </a:r>
            <a:r>
              <a:rPr lang="ko-KR" altLang="en-US" sz="1400" b="1" dirty="0">
                <a:solidFill>
                  <a:srgbClr val="3F3F3F"/>
                </a:solidFill>
              </a:rPr>
              <a:t>단어가 </a:t>
            </a:r>
            <a:r>
              <a:rPr lang="ko-KR" altLang="en-US" sz="1400" b="1" dirty="0">
                <a:solidFill>
                  <a:srgbClr val="FF0000"/>
                </a:solidFill>
              </a:rPr>
              <a:t>정확히 일치</a:t>
            </a:r>
            <a:r>
              <a:rPr lang="ko-KR" altLang="en-US" sz="1400" b="1" dirty="0">
                <a:solidFill>
                  <a:srgbClr val="3F3F3F"/>
                </a:solidFill>
              </a:rPr>
              <a:t>해야만 결과가 표시됨</a:t>
            </a:r>
            <a:r>
              <a:rPr lang="en-US" altLang="ko-KR" sz="1400" b="1" dirty="0">
                <a:solidFill>
                  <a:srgbClr val="3F3F3F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</a:rPr>
              <a:t>   예</a:t>
            </a:r>
            <a:r>
              <a:rPr lang="en-US" altLang="ko-KR" sz="1400" b="1" dirty="0">
                <a:solidFill>
                  <a:srgbClr val="3F3F3F"/>
                </a:solidFill>
              </a:rPr>
              <a:t>) '</a:t>
            </a:r>
            <a:r>
              <a:rPr lang="ko-KR" altLang="en-US" sz="1400" b="1" dirty="0">
                <a:solidFill>
                  <a:srgbClr val="3F3F3F"/>
                </a:solidFill>
              </a:rPr>
              <a:t>고구마줄기</a:t>
            </a:r>
            <a:r>
              <a:rPr lang="en-US" altLang="ko-KR" sz="1400" b="1" dirty="0">
                <a:solidFill>
                  <a:srgbClr val="3F3F3F"/>
                </a:solidFill>
              </a:rPr>
              <a:t>'</a:t>
            </a:r>
            <a:r>
              <a:rPr lang="ko-KR" altLang="en-US" sz="1400" b="1" dirty="0">
                <a:solidFill>
                  <a:srgbClr val="3F3F3F"/>
                </a:solidFill>
              </a:rPr>
              <a:t>는 검색되지만</a:t>
            </a:r>
            <a:r>
              <a:rPr lang="en-US" altLang="ko-KR" sz="1400" b="1" dirty="0">
                <a:solidFill>
                  <a:srgbClr val="3F3F3F"/>
                </a:solidFill>
              </a:rPr>
              <a:t>, '</a:t>
            </a:r>
            <a:r>
              <a:rPr lang="ko-KR" altLang="en-US" sz="1400" b="1" dirty="0">
                <a:solidFill>
                  <a:srgbClr val="3F3F3F"/>
                </a:solidFill>
              </a:rPr>
              <a:t>고구마나물</a:t>
            </a:r>
            <a:r>
              <a:rPr lang="en-US" altLang="ko-KR" sz="1400" b="1" dirty="0">
                <a:solidFill>
                  <a:srgbClr val="3F3F3F"/>
                </a:solidFill>
              </a:rPr>
              <a:t>'</a:t>
            </a:r>
            <a:r>
              <a:rPr lang="ko-KR" altLang="en-US" sz="1400" b="1" dirty="0">
                <a:solidFill>
                  <a:srgbClr val="3F3F3F"/>
                </a:solidFill>
              </a:rPr>
              <a:t>은 </a:t>
            </a:r>
            <a:r>
              <a:rPr lang="en-US" altLang="ko-KR" sz="1400" b="1" dirty="0">
                <a:solidFill>
                  <a:srgbClr val="3F3F3F"/>
                </a:solidFill>
              </a:rPr>
              <a:t>'</a:t>
            </a:r>
            <a:r>
              <a:rPr lang="ko-KR" altLang="en-US" sz="1400" b="1" dirty="0">
                <a:solidFill>
                  <a:srgbClr val="3F3F3F"/>
                </a:solidFill>
              </a:rPr>
              <a:t>고구마줄기나물</a:t>
            </a:r>
            <a:r>
              <a:rPr lang="en-US" altLang="ko-KR" sz="1400" b="1" dirty="0">
                <a:solidFill>
                  <a:srgbClr val="3F3F3F"/>
                </a:solidFill>
              </a:rPr>
              <a:t>'</a:t>
            </a:r>
            <a:r>
              <a:rPr lang="ko-KR" altLang="en-US" sz="1400" b="1" dirty="0">
                <a:solidFill>
                  <a:srgbClr val="3F3F3F"/>
                </a:solidFill>
              </a:rPr>
              <a:t>을 찾지 못함</a:t>
            </a:r>
            <a:r>
              <a:rPr lang="en-US" altLang="ko-KR" sz="1400" b="1" dirty="0">
                <a:solidFill>
                  <a:srgbClr val="3F3F3F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- </a:t>
            </a:r>
            <a:r>
              <a:rPr lang="ko-KR" altLang="en-US" sz="1400" b="1" dirty="0">
                <a:solidFill>
                  <a:srgbClr val="3F3F3F"/>
                </a:solidFill>
              </a:rPr>
              <a:t>해결방법 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3F3F3F"/>
                </a:solidFill>
              </a:rPr>
              <a:t>사용자가 입력한 검색어를 </a:t>
            </a:r>
            <a:r>
              <a:rPr lang="en-US" altLang="ko-KR" sz="1400" b="1" dirty="0">
                <a:solidFill>
                  <a:srgbClr val="FF0000"/>
                </a:solidFill>
              </a:rPr>
              <a:t>split() </a:t>
            </a:r>
            <a:r>
              <a:rPr lang="ko-KR" altLang="en-US" sz="1400" b="1" dirty="0">
                <a:solidFill>
                  <a:srgbClr val="FF0000"/>
                </a:solidFill>
              </a:rPr>
              <a:t>함수로 공백 기준으로 나누어 배열에 각각 별도의 키워드로 저장</a:t>
            </a:r>
            <a:r>
              <a:rPr lang="ko-KR" altLang="en-US" sz="1400" b="1" dirty="0">
                <a:solidFill>
                  <a:srgbClr val="3F3F3F"/>
                </a:solidFill>
              </a:rPr>
              <a:t>한 후</a:t>
            </a:r>
            <a:r>
              <a:rPr lang="en-US" altLang="ko-KR" sz="1400" b="1" dirty="0">
                <a:solidFill>
                  <a:srgbClr val="3F3F3F"/>
                </a:solidFill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   1) </a:t>
            </a:r>
            <a:r>
              <a:rPr lang="ko-KR" altLang="en-US" sz="1400" b="1" dirty="0">
                <a:solidFill>
                  <a:srgbClr val="3F3F3F"/>
                </a:solidFill>
              </a:rPr>
              <a:t>각각의 키워드에 대한 검색 결과 저장</a:t>
            </a: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   2) </a:t>
            </a:r>
            <a:r>
              <a:rPr lang="ko-KR" altLang="en-US" sz="1400" b="1" dirty="0">
                <a:solidFill>
                  <a:srgbClr val="3F3F3F"/>
                </a:solidFill>
              </a:rPr>
              <a:t>그 중 </a:t>
            </a:r>
            <a:r>
              <a:rPr lang="ko-KR" altLang="en-US" sz="1400" b="1" dirty="0">
                <a:solidFill>
                  <a:srgbClr val="FF0000"/>
                </a:solidFill>
              </a:rPr>
              <a:t>모든 키워드를 포함하는 검색 결과만 사용자에게 보여지는 식</a:t>
            </a:r>
            <a:r>
              <a:rPr lang="ko-KR" altLang="en-US" sz="1400" b="1" dirty="0">
                <a:solidFill>
                  <a:srgbClr val="3F3F3F"/>
                </a:solidFill>
              </a:rPr>
              <a:t>으로 로직 변경</a:t>
            </a: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[2]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1400" b="1" dirty="0">
                <a:solidFill>
                  <a:srgbClr val="3F3F3F"/>
                </a:solidFill>
              </a:rPr>
              <a:t>문제점 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3F3F3F"/>
                </a:solidFill>
              </a:rPr>
              <a:t>상세보기 페이지 로딩에 오랜 시간이 소요되어 사용자에게 지루함을 줌</a:t>
            </a:r>
            <a:endParaRPr lang="en-US" altLang="ko-KR" sz="1400" b="1" dirty="0">
              <a:solidFill>
                <a:srgbClr val="3F3F3F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1400" b="1" dirty="0">
                <a:solidFill>
                  <a:srgbClr val="3F3F3F"/>
                </a:solidFill>
              </a:rPr>
              <a:t>로딩 애니메이션을 추가하여 체감 소요시간을 줄임</a:t>
            </a:r>
            <a:endParaRPr lang="en-US" altLang="ko-KR" sz="1400" b="1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232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63F8F-F7E2-5B7D-D716-BEB8F40E7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EE0F8-9F67-65E5-0312-6C3A698D4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AEBC35-8E72-C412-6CC9-41A61769C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79B576-ACBF-BD43-2139-3C1D4DA7A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1B97179-E025-197F-AB4D-35AAAA74DF74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6C32E5-2126-2DD5-3F3F-10BF8F27733E}"/>
              </a:ext>
            </a:extLst>
          </p:cNvPr>
          <p:cNvSpPr txBox="1"/>
          <p:nvPr/>
        </p:nvSpPr>
        <p:spPr>
          <a:xfrm>
            <a:off x="1405581" y="68103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3F3F3F"/>
                </a:solidFill>
              </a:rPr>
              <a:t>트러블슈팅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FA19ED1-B5E1-459D-5539-97ACB4F4358F}"/>
              </a:ext>
            </a:extLst>
          </p:cNvPr>
          <p:cNvSpPr/>
          <p:nvPr/>
        </p:nvSpPr>
        <p:spPr>
          <a:xfrm>
            <a:off x="725638" y="454411"/>
            <a:ext cx="567381" cy="5949178"/>
          </a:xfrm>
          <a:prstGeom prst="rect">
            <a:avLst/>
          </a:prstGeom>
          <a:solidFill>
            <a:srgbClr val="D0CF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1D53F8E-2525-C0CF-6584-C2224878EFAE}"/>
              </a:ext>
            </a:extLst>
          </p:cNvPr>
          <p:cNvSpPr/>
          <p:nvPr/>
        </p:nvSpPr>
        <p:spPr>
          <a:xfrm>
            <a:off x="347019" y="454411"/>
            <a:ext cx="946000" cy="5949178"/>
          </a:xfrm>
          <a:prstGeom prst="roundRect">
            <a:avLst>
              <a:gd name="adj" fmla="val 44455"/>
            </a:avLst>
          </a:prstGeom>
          <a:solidFill>
            <a:schemeClr val="bg2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C9FDCD-AF77-6FD3-E96D-D8557616957A}"/>
              </a:ext>
            </a:extLst>
          </p:cNvPr>
          <p:cNvSpPr txBox="1"/>
          <p:nvPr/>
        </p:nvSpPr>
        <p:spPr>
          <a:xfrm>
            <a:off x="1466528" y="1204257"/>
            <a:ext cx="9713762" cy="451732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rgbClr val="3F3F3F"/>
                </a:solidFill>
              </a:rPr>
              <a:t>김진우</a:t>
            </a:r>
            <a:r>
              <a:rPr lang="en-US" altLang="ko-KR" sz="2000" b="1" dirty="0">
                <a:solidFill>
                  <a:srgbClr val="3F3F3F"/>
                </a:solidFill>
              </a:rPr>
              <a:t>(</a:t>
            </a:r>
            <a:r>
              <a:rPr lang="ko-KR" altLang="en-US" sz="2000" b="1" dirty="0">
                <a:solidFill>
                  <a:srgbClr val="3F3F3F"/>
                </a:solidFill>
              </a:rPr>
              <a:t>운동가이드 페이지</a:t>
            </a:r>
            <a:r>
              <a:rPr lang="en-US" altLang="ko-KR" sz="2000" b="1" dirty="0">
                <a:solidFill>
                  <a:srgbClr val="3F3F3F"/>
                </a:solidFill>
              </a:rPr>
              <a:t>)</a:t>
            </a:r>
            <a:endParaRPr lang="ko-KR" altLang="en-US" sz="20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sz="1400" b="1" dirty="0">
              <a:solidFill>
                <a:srgbClr val="3F3F3F"/>
              </a:solidFill>
              <a:ea typeface="맑은 고딕"/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  <a:ea typeface="맑은 고딕"/>
              </a:rPr>
              <a:t>[1] </a:t>
            </a:r>
            <a:r>
              <a:rPr lang="ko-KR" altLang="en-US" sz="1400" b="1" dirty="0">
                <a:solidFill>
                  <a:srgbClr val="3F3F3F"/>
                </a:solidFill>
                <a:ea typeface="맑은 고딕"/>
              </a:rPr>
              <a:t>문제점 </a:t>
            </a:r>
            <a:r>
              <a:rPr lang="en-US" altLang="ko-KR" sz="1400" b="1" dirty="0">
                <a:solidFill>
                  <a:srgbClr val="3F3F3F"/>
                </a:solidFill>
                <a:ea typeface="맑은 고딕"/>
              </a:rPr>
              <a:t>: 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YouTube URL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매핑에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누락된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운동으로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인해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영상이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표시되지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않음</a:t>
            </a:r>
            <a:endParaRPr lang="en-US" altLang="ko-KR" sz="1400" b="1">
              <a:solidFill>
                <a:srgbClr val="3F3F3F"/>
              </a:solidFill>
              <a:latin typeface="맑은 고딕"/>
              <a:ea typeface="맑은 고딕"/>
            </a:endParaRPr>
          </a:p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  <a:ea typeface="맑은 고딕"/>
              </a:rPr>
              <a:t>    해결방법 </a:t>
            </a:r>
            <a:r>
              <a:rPr lang="en-US" altLang="ko-KR" sz="1400" b="1" dirty="0">
                <a:solidFill>
                  <a:srgbClr val="3F3F3F"/>
                </a:solidFill>
                <a:ea typeface="맑은 고딕"/>
              </a:rPr>
              <a:t>: </a:t>
            </a:r>
            <a:r>
              <a:rPr lang="en-US" altLang="ko-KR" sz="1400" b="1" err="1">
                <a:solidFill>
                  <a:srgbClr val="FF0000"/>
                </a:solidFill>
                <a:latin typeface="맑은 고딕"/>
                <a:ea typeface="맑은 고딕"/>
              </a:rPr>
              <a:t>모든</a:t>
            </a:r>
            <a:r>
              <a:rPr lang="en-US" altLang="ko-KR" sz="1400" b="1" dirty="0">
                <a:solidFill>
                  <a:srgbClr val="FF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FF0000"/>
                </a:solidFill>
                <a:latin typeface="맑은 고딕"/>
                <a:ea typeface="맑은 고딕"/>
              </a:rPr>
              <a:t>운동에</a:t>
            </a:r>
            <a:r>
              <a:rPr lang="en-US" altLang="ko-KR" sz="1400" b="1" dirty="0">
                <a:solidFill>
                  <a:srgbClr val="FF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FF0000"/>
                </a:solidFill>
                <a:latin typeface="맑은 고딕"/>
                <a:ea typeface="맑은 고딕"/>
              </a:rPr>
              <a:t>대해</a:t>
            </a:r>
            <a:r>
              <a:rPr lang="en-US" altLang="ko-KR" sz="1400" b="1" dirty="0">
                <a:solidFill>
                  <a:srgbClr val="FF0000"/>
                </a:solidFill>
                <a:latin typeface="맑은 고딕"/>
                <a:ea typeface="맑은 고딕"/>
              </a:rPr>
              <a:t> URL </a:t>
            </a:r>
            <a:r>
              <a:rPr lang="en-US" altLang="ko-KR" sz="1400" b="1" err="1">
                <a:solidFill>
                  <a:srgbClr val="FF0000"/>
                </a:solidFill>
                <a:latin typeface="맑은 고딕"/>
                <a:ea typeface="맑은 고딕"/>
              </a:rPr>
              <a:t>매핑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검토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및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누락된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URL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추가</a:t>
            </a:r>
            <a:endParaRPr lang="en-US" altLang="ko-KR" sz="1400" b="1">
              <a:solidFill>
                <a:srgbClr val="3F3F3F"/>
              </a:solidFill>
              <a:latin typeface="맑은 고딕"/>
              <a:ea typeface="맑은 고딕"/>
            </a:endParaRPr>
          </a:p>
          <a:p>
            <a:pPr>
              <a:lnSpc>
                <a:spcPct val="200000"/>
              </a:lnSpc>
            </a:pPr>
            <a:endParaRPr lang="en-US" altLang="ko-KR" sz="1400" b="1" dirty="0">
              <a:solidFill>
                <a:srgbClr val="3F3F3F"/>
              </a:solidFill>
              <a:ea typeface="맑은 고딕"/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  <a:ea typeface="맑은 고딕"/>
              </a:rPr>
              <a:t>[2] </a:t>
            </a:r>
            <a:r>
              <a:rPr lang="ko-KR" altLang="en-US" sz="1400" b="1" dirty="0">
                <a:solidFill>
                  <a:srgbClr val="3F3F3F"/>
                </a:solidFill>
                <a:ea typeface="맑은 고딕"/>
              </a:rPr>
              <a:t>문제점 </a:t>
            </a:r>
            <a:r>
              <a:rPr lang="en-US" altLang="ko-KR" sz="1400" b="1" dirty="0">
                <a:solidFill>
                  <a:srgbClr val="3F3F3F"/>
                </a:solidFill>
                <a:ea typeface="맑은 고딕"/>
              </a:rPr>
              <a:t>: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운동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선택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시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중복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추가되는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현상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발생</a:t>
            </a:r>
            <a:endParaRPr lang="en-US" altLang="ko-KR" sz="1400" b="1">
              <a:solidFill>
                <a:srgbClr val="3F3F3F"/>
              </a:solidFill>
              <a:latin typeface="맑은 고딕"/>
              <a:ea typeface="맑은 고딕"/>
            </a:endParaRPr>
          </a:p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  <a:ea typeface="맑은 고딕"/>
              </a:rPr>
              <a:t>    해결방법 </a:t>
            </a:r>
            <a:r>
              <a:rPr lang="en-US" altLang="ko-KR" sz="1400" b="1" dirty="0">
                <a:solidFill>
                  <a:srgbClr val="3F3F3F"/>
                </a:solidFill>
                <a:ea typeface="맑은 고딕"/>
              </a:rPr>
              <a:t>: </a:t>
            </a:r>
            <a:r>
              <a:rPr lang="en-US" altLang="ko-KR" sz="1400" b="1" dirty="0">
                <a:solidFill>
                  <a:srgbClr val="FF0000"/>
                </a:solidFill>
                <a:latin typeface="맑은 고딕"/>
                <a:ea typeface="맑은 고딕"/>
              </a:rPr>
              <a:t>dataset </a:t>
            </a:r>
            <a:r>
              <a:rPr lang="en-US" altLang="ko-KR" sz="1400" b="1" err="1">
                <a:solidFill>
                  <a:srgbClr val="FF0000"/>
                </a:solidFill>
                <a:latin typeface="맑은 고딕"/>
                <a:ea typeface="맑은 고딕"/>
              </a:rPr>
              <a:t>속성을</a:t>
            </a:r>
            <a:r>
              <a:rPr lang="en-US" altLang="ko-KR" sz="1400" b="1" dirty="0">
                <a:solidFill>
                  <a:srgbClr val="FF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FF0000"/>
                </a:solidFill>
                <a:latin typeface="맑은 고딕"/>
                <a:ea typeface="맑은 고딕"/>
              </a:rPr>
              <a:t>활용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해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이미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추가된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운동인지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3F3F3F"/>
                </a:solidFill>
                <a:latin typeface="맑은 고딕"/>
                <a:ea typeface="맑은 고딕"/>
              </a:rPr>
              <a:t>확인</a:t>
            </a:r>
            <a:r>
              <a:rPr lang="en-US" altLang="ko-KR" sz="1400" b="1" dirty="0">
                <a:solidFill>
                  <a:srgbClr val="3F3F3F"/>
                </a:solidFill>
                <a:latin typeface="맑은 고딕"/>
                <a:ea typeface="맑은 고딕"/>
              </a:rPr>
              <a:t> 후 </a:t>
            </a:r>
            <a:r>
              <a:rPr lang="en-US" altLang="ko-KR" sz="1400" b="1" err="1">
                <a:solidFill>
                  <a:srgbClr val="FF0000"/>
                </a:solidFill>
                <a:latin typeface="맑은 고딕"/>
                <a:ea typeface="맑은 고딕"/>
              </a:rPr>
              <a:t>중복</a:t>
            </a:r>
            <a:r>
              <a:rPr lang="en-US" altLang="ko-KR" sz="1400" b="1" dirty="0">
                <a:solidFill>
                  <a:srgbClr val="FF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FF0000"/>
                </a:solidFill>
                <a:latin typeface="맑은 고딕"/>
                <a:ea typeface="맑은 고딕"/>
              </a:rPr>
              <a:t>추가</a:t>
            </a:r>
            <a:r>
              <a:rPr lang="en-US" altLang="ko-KR" sz="1400" b="1" dirty="0">
                <a:solidFill>
                  <a:srgbClr val="FF0000"/>
                </a:solidFill>
                <a:latin typeface="맑은 고딕"/>
                <a:ea typeface="맑은 고딕"/>
              </a:rPr>
              <a:t> </a:t>
            </a:r>
            <a:r>
              <a:rPr lang="en-US" altLang="ko-KR" sz="1400" b="1" err="1">
                <a:solidFill>
                  <a:srgbClr val="FF0000"/>
                </a:solidFill>
                <a:latin typeface="맑은 고딕"/>
                <a:ea typeface="맑은 고딕"/>
              </a:rPr>
              <a:t>방지</a:t>
            </a:r>
            <a:endParaRPr lang="en-US" altLang="ko-KR" sz="1400" b="1">
              <a:solidFill>
                <a:srgbClr val="FF0000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>
              <a:lnSpc>
                <a:spcPct val="200000"/>
              </a:lnSpc>
            </a:pPr>
            <a:endParaRPr lang="en-US" altLang="ko-KR" sz="1400" b="1" dirty="0">
              <a:solidFill>
                <a:srgbClr val="3F3F3F"/>
              </a:solidFill>
              <a:ea typeface="맑은 고딕"/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[3]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문제점 </a:t>
            </a:r>
            <a:r>
              <a:rPr 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: BMI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계산</a:t>
            </a:r>
            <a:r>
              <a:rPr 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결과에</a:t>
            </a:r>
            <a:r>
              <a:rPr 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따라</a:t>
            </a:r>
            <a:r>
              <a:rPr 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스타일이</a:t>
            </a:r>
            <a:r>
              <a:rPr 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제대로</a:t>
            </a:r>
            <a:r>
              <a:rPr 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반영되지</a:t>
            </a:r>
            <a:r>
              <a:rPr 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않음</a:t>
            </a:r>
            <a:endParaRPr lang="en-US" sz="1400" b="1" dirty="0">
              <a:solidFill>
                <a:srgbClr val="3F3F3F"/>
              </a:solidFill>
              <a:latin typeface="Malgun Gothic"/>
              <a:ea typeface="Malgun Gothic"/>
              <a:cs typeface="+mn-lt"/>
            </a:endParaRPr>
          </a:p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    해결방법 </a:t>
            </a:r>
            <a:r>
              <a:rPr lang="en-US" sz="1400" b="1" dirty="0">
                <a:solidFill>
                  <a:srgbClr val="3F3F3F"/>
                </a:solidFill>
                <a:latin typeface="Malgun Gothic"/>
                <a:ea typeface="Malgun Gothic"/>
                <a:cs typeface="+mn-lt"/>
              </a:rPr>
              <a:t>: </a:t>
            </a:r>
            <a:r>
              <a:rPr 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BMI </a:t>
            </a:r>
            <a:r>
              <a:rPr lang="ko-KR" alt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값에</a:t>
            </a:r>
            <a:r>
              <a:rPr 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따라</a:t>
            </a:r>
            <a:r>
              <a:rPr 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색상과</a:t>
            </a:r>
            <a:r>
              <a:rPr 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굵기</a:t>
            </a:r>
            <a:r>
              <a:rPr 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스타일을</a:t>
            </a:r>
            <a:r>
              <a:rPr 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동적으로</a:t>
            </a:r>
            <a:r>
              <a:rPr 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b="1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설정</a:t>
            </a:r>
            <a:endParaRPr lang="en-US" sz="1400" b="1" dirty="0">
              <a:solidFill>
                <a:srgbClr val="FF0000"/>
              </a:solidFill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43703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EC544-7180-8F08-EBC5-A22908191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CF6FB9-204F-A23E-560F-3300782BC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D634EF-1E1E-BB01-064B-2D4915567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7785BF-93D6-7296-0792-139E00AC1A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7EC9337-E450-5615-A5DF-D18493A9A375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3E6F62-F21B-6307-0436-4A03ABD4D800}"/>
              </a:ext>
            </a:extLst>
          </p:cNvPr>
          <p:cNvSpPr txBox="1"/>
          <p:nvPr/>
        </p:nvSpPr>
        <p:spPr>
          <a:xfrm>
            <a:off x="1405581" y="681037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3F3F3F"/>
                </a:solidFill>
              </a:rPr>
              <a:t>향후 보완점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63AB54-544F-AB4A-8F33-429AC3654247}"/>
              </a:ext>
            </a:extLst>
          </p:cNvPr>
          <p:cNvSpPr/>
          <p:nvPr/>
        </p:nvSpPr>
        <p:spPr>
          <a:xfrm>
            <a:off x="725638" y="454411"/>
            <a:ext cx="567381" cy="5949178"/>
          </a:xfrm>
          <a:prstGeom prst="rect">
            <a:avLst/>
          </a:prstGeom>
          <a:solidFill>
            <a:srgbClr val="D0CF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FFF2847-5EFB-7138-85BF-FA8F0602A057}"/>
              </a:ext>
            </a:extLst>
          </p:cNvPr>
          <p:cNvSpPr/>
          <p:nvPr/>
        </p:nvSpPr>
        <p:spPr>
          <a:xfrm>
            <a:off x="347019" y="454411"/>
            <a:ext cx="946000" cy="5949178"/>
          </a:xfrm>
          <a:prstGeom prst="roundRect">
            <a:avLst>
              <a:gd name="adj" fmla="val 44455"/>
            </a:avLst>
          </a:prstGeom>
          <a:solidFill>
            <a:schemeClr val="bg2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9380B5-AE1B-5972-9359-E93CF57DC2CD}"/>
              </a:ext>
            </a:extLst>
          </p:cNvPr>
          <p:cNvSpPr txBox="1"/>
          <p:nvPr/>
        </p:nvSpPr>
        <p:spPr>
          <a:xfrm>
            <a:off x="1466528" y="1204257"/>
            <a:ext cx="9713762" cy="44557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sz="1600" b="1" err="1">
                <a:solidFill>
                  <a:srgbClr val="3F3F3F"/>
                </a:solidFill>
                <a:latin typeface="Malgun Gothic"/>
                <a:ea typeface="Malgun Gothic"/>
              </a:rPr>
              <a:t>성연준</a:t>
            </a:r>
            <a:r>
              <a:rPr lang="en-US" altLang="ko-KR" sz="1600" b="1">
                <a:solidFill>
                  <a:srgbClr val="3F3F3F"/>
                </a:solidFill>
                <a:latin typeface="Malgun Gothic"/>
                <a:ea typeface="Malgun Gothic"/>
              </a:rPr>
              <a:t>)</a:t>
            </a:r>
            <a:endParaRPr lang="en-US" altLang="ko-KR" sz="1600">
              <a:solidFill>
                <a:srgbClr val="000000"/>
              </a:solidFill>
              <a:latin typeface="Malgun Gothic"/>
              <a:ea typeface="Malgun Gothic"/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-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카드를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받았을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때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같은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값이면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두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카드를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분리하여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게임을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진행할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수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있는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split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이라는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기능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 err="1">
                <a:solidFill>
                  <a:srgbClr val="3F3F3F"/>
                </a:solidFill>
                <a:latin typeface="Malgun Gothic"/>
                <a:ea typeface="Malgun Gothic"/>
              </a:rPr>
              <a:t>미구현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상태</a:t>
            </a:r>
            <a:endParaRPr lang="en-US" altLang="ko-KR" sz="1400" dirty="0">
              <a:solidFill>
                <a:srgbClr val="000000"/>
              </a:solidFill>
              <a:latin typeface="Malgun Gothic"/>
              <a:ea typeface="Malgun Gothic"/>
            </a:endParaRP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-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게임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진행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상황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등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사용자에게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좀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더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명시적으로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보일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수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있게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기능들을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추가할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필요가</a:t>
            </a:r>
            <a:r>
              <a:rPr lang="en-US" altLang="ko-KR" sz="1400" b="1" dirty="0">
                <a:solidFill>
                  <a:srgbClr val="3F3F3F"/>
                </a:solidFill>
                <a:latin typeface="Malgun Gothic"/>
                <a:ea typeface="Malgun Gothic"/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  <a:latin typeface="Malgun Gothic"/>
                <a:ea typeface="Malgun Gothic"/>
              </a:rPr>
              <a:t>있음</a:t>
            </a:r>
            <a:endParaRPr lang="en-US" altLang="ko-KR" dirty="0">
              <a:solidFill>
                <a:srgbClr val="000000"/>
              </a:solidFill>
              <a:latin typeface="맑은 고딕" panose="020F0502020204030204"/>
              <a:ea typeface="맑은 고딕"/>
            </a:endParaRPr>
          </a:p>
          <a:p>
            <a:pPr>
              <a:lnSpc>
                <a:spcPct val="200000"/>
              </a:lnSpc>
            </a:pPr>
            <a:endParaRPr lang="ko-KR" altLang="en-US" sz="600" b="1" dirty="0">
              <a:solidFill>
                <a:srgbClr val="3F3F3F"/>
              </a:solidFill>
              <a:ea typeface="맑은 고딕"/>
            </a:endParaRPr>
          </a:p>
          <a:p>
            <a:pPr>
              <a:lnSpc>
                <a:spcPct val="200000"/>
              </a:lnSpc>
            </a:pPr>
            <a:r>
              <a:rPr lang="ko-KR" altLang="en-US" sz="1600" b="1" dirty="0">
                <a:solidFill>
                  <a:srgbClr val="3F3F3F"/>
                </a:solidFill>
                <a:ea typeface="맑은 고딕"/>
              </a:rPr>
              <a:t>김미정</a:t>
            </a:r>
            <a:r>
              <a:rPr lang="en-US" altLang="ko-KR" sz="1600" b="1" dirty="0">
                <a:solidFill>
                  <a:srgbClr val="3F3F3F"/>
                </a:solidFill>
                <a:ea typeface="맑은 고딕"/>
              </a:rPr>
              <a:t>)</a:t>
            </a:r>
            <a:endParaRPr lang="en-US" dirty="0">
              <a:ea typeface="맑은 고딕"/>
            </a:endParaRPr>
          </a:p>
          <a:p>
            <a:pPr marL="285750" indent="-285750">
              <a:lnSpc>
                <a:spcPct val="200000"/>
              </a:lnSpc>
              <a:buFont typeface="Calibri"/>
              <a:buChar char="-"/>
            </a:pPr>
            <a:r>
              <a:rPr lang="ko-KR" altLang="en-US" sz="1400" b="1" dirty="0">
                <a:solidFill>
                  <a:srgbClr val="3F3F3F"/>
                </a:solidFill>
              </a:rPr>
              <a:t>식품 영양정보 페이지 </a:t>
            </a:r>
            <a:r>
              <a:rPr lang="en-US" altLang="ko-KR" sz="1400" b="1" dirty="0">
                <a:solidFill>
                  <a:srgbClr val="3F3F3F"/>
                </a:solidFill>
              </a:rPr>
              <a:t>: </a:t>
            </a:r>
            <a:r>
              <a:rPr lang="ko-KR" altLang="en-US" sz="1400" b="1" dirty="0">
                <a:solidFill>
                  <a:srgbClr val="3F3F3F"/>
                </a:solidFill>
              </a:rPr>
              <a:t>영양정보 단위를</a:t>
            </a:r>
            <a:r>
              <a:rPr lang="en-US" altLang="ko-KR" sz="1400" b="1" dirty="0">
                <a:solidFill>
                  <a:srgbClr val="3F3F3F"/>
                </a:solidFill>
              </a:rPr>
              <a:t> </a:t>
            </a:r>
            <a:r>
              <a:rPr lang="ko-KR" altLang="en-US" sz="1400" b="1" dirty="0">
                <a:solidFill>
                  <a:srgbClr val="3F3F3F"/>
                </a:solidFill>
              </a:rPr>
              <a:t>실제 소비 단위로 변경</a:t>
            </a:r>
            <a:r>
              <a:rPr lang="en-US" altLang="ko-KR" sz="1400" b="1" dirty="0">
                <a:solidFill>
                  <a:srgbClr val="3F3F3F"/>
                </a:solidFill>
              </a:rPr>
              <a:t>(</a:t>
            </a:r>
            <a:r>
              <a:rPr lang="ko-KR" altLang="en-US" sz="1400" b="1" dirty="0">
                <a:solidFill>
                  <a:srgbClr val="3F3F3F"/>
                </a:solidFill>
              </a:rPr>
              <a:t>현재</a:t>
            </a:r>
            <a:r>
              <a:rPr lang="en-US" altLang="ko-KR" sz="1400" b="1" dirty="0">
                <a:solidFill>
                  <a:srgbClr val="3F3F3F"/>
                </a:solidFill>
              </a:rPr>
              <a:t>: 100g)</a:t>
            </a:r>
          </a:p>
          <a:p>
            <a:pPr marL="285750" indent="-285750">
              <a:lnSpc>
                <a:spcPct val="200000"/>
              </a:lnSpc>
              <a:buFont typeface="Calibri"/>
              <a:buChar char="-"/>
            </a:pPr>
            <a:r>
              <a:rPr lang="ko-KR" altLang="en-US" sz="1400" b="1" dirty="0">
                <a:solidFill>
                  <a:srgbClr val="3F3F3F"/>
                </a:solidFill>
              </a:rPr>
              <a:t>식품영양정보 페이지와 연계된 식품 구매 페이지를 만들어</a:t>
            </a:r>
            <a:r>
              <a:rPr lang="en-US" altLang="ko-KR" sz="1400" b="1" dirty="0">
                <a:solidFill>
                  <a:srgbClr val="3F3F3F"/>
                </a:solidFill>
              </a:rPr>
              <a:t>, </a:t>
            </a:r>
            <a:r>
              <a:rPr lang="ko-KR" altLang="en-US" sz="1400" b="1" dirty="0">
                <a:solidFill>
                  <a:srgbClr val="3F3F3F"/>
                </a:solidFill>
              </a:rPr>
              <a:t>수익 창출</a:t>
            </a:r>
            <a:endParaRPr lang="en-US" altLang="ko-KR" sz="1400" b="1" dirty="0">
              <a:solidFill>
                <a:srgbClr val="3F3F3F"/>
              </a:solidFill>
            </a:endParaRPr>
          </a:p>
          <a:p>
            <a:pPr marL="285750" indent="-285750">
              <a:lnSpc>
                <a:spcPct val="200000"/>
              </a:lnSpc>
              <a:buFont typeface="Calibri"/>
              <a:buChar char="-"/>
            </a:pPr>
            <a:endParaRPr lang="ko-KR" altLang="en-US" sz="600" b="1" dirty="0">
              <a:solidFill>
                <a:srgbClr val="3F3F3F"/>
              </a:solidFill>
              <a:ea typeface="맑은 고딕"/>
            </a:endParaRPr>
          </a:p>
          <a:p>
            <a:pPr>
              <a:lnSpc>
                <a:spcPct val="200000"/>
              </a:lnSpc>
            </a:pPr>
            <a:r>
              <a:rPr lang="ko-KR" altLang="en-US" sz="1600" b="1" dirty="0">
                <a:solidFill>
                  <a:srgbClr val="3F3F3F"/>
                </a:solidFill>
              </a:rPr>
              <a:t>김진우</a:t>
            </a:r>
            <a:r>
              <a:rPr lang="en-US" altLang="ko-KR" sz="1600" b="1" dirty="0">
                <a:solidFill>
                  <a:srgbClr val="3F3F3F"/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sz="1400" b="1" dirty="0">
                <a:solidFill>
                  <a:srgbClr val="3F3F3F"/>
                </a:solidFill>
              </a:rPr>
              <a:t>- </a:t>
            </a:r>
            <a:r>
              <a:rPr lang="ko-KR" altLang="en-US" sz="1400" b="1" dirty="0">
                <a:solidFill>
                  <a:srgbClr val="3F3F3F"/>
                </a:solidFill>
              </a:rPr>
              <a:t>본인이 목표하는 체형이나 </a:t>
            </a:r>
            <a:r>
              <a:rPr lang="ko-KR" altLang="en-US" sz="1400" b="1" dirty="0" err="1">
                <a:solidFill>
                  <a:srgbClr val="3F3F3F"/>
                </a:solidFill>
              </a:rPr>
              <a:t>몸상태</a:t>
            </a:r>
            <a:r>
              <a:rPr lang="ko-KR" altLang="en-US" sz="1400" b="1" dirty="0">
                <a:solidFill>
                  <a:srgbClr val="3F3F3F"/>
                </a:solidFill>
              </a:rPr>
              <a:t> 등을 더 구체적으로 분석해서 맞춤형으로 운동계획 솔루션을 제공</a:t>
            </a:r>
            <a:r>
              <a:rPr lang="en-US" altLang="ko-KR" sz="1400" b="1" dirty="0">
                <a:solidFill>
                  <a:srgbClr val="3F3F3F"/>
                </a:solidFill>
              </a:rPr>
              <a:t>, </a:t>
            </a:r>
            <a:r>
              <a:rPr lang="ko-KR" altLang="en-US" sz="1400" b="1" dirty="0">
                <a:solidFill>
                  <a:srgbClr val="3F3F3F"/>
                </a:solidFill>
              </a:rPr>
              <a:t>추가된 운동들을 주단위나 </a:t>
            </a:r>
            <a:r>
              <a:rPr lang="ko-KR" altLang="en-US" sz="1400" b="1" dirty="0" err="1">
                <a:solidFill>
                  <a:srgbClr val="3F3F3F"/>
                </a:solidFill>
              </a:rPr>
              <a:t>월단위</a:t>
            </a:r>
            <a:r>
              <a:rPr lang="ko-KR" altLang="en-US" sz="1400" b="1" dirty="0">
                <a:solidFill>
                  <a:srgbClr val="3F3F3F"/>
                </a:solidFill>
              </a:rPr>
              <a:t> 등으로 계획표에 추가할 수 있도록 구현</a:t>
            </a:r>
            <a:endParaRPr lang="en-US" altLang="ko-KR" sz="1400" b="1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98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2CE70-599A-8B39-DEBD-648FFDEB5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D13778-7B4C-9DBA-879F-A86541AEE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17C369-6876-9552-70CF-54BE86841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8A6398-3108-0F32-C268-2B6C0965B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2559854-92F7-7F49-07B2-8455D5B63E29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BBDE6C-AE84-2EBA-DA78-D0719C350326}"/>
              </a:ext>
            </a:extLst>
          </p:cNvPr>
          <p:cNvSpPr txBox="1"/>
          <p:nvPr/>
        </p:nvSpPr>
        <p:spPr>
          <a:xfrm>
            <a:off x="1405581" y="68103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err="1">
                <a:solidFill>
                  <a:srgbClr val="3F3F3F"/>
                </a:solidFill>
              </a:rPr>
              <a:t>느낀점</a:t>
            </a:r>
            <a:endParaRPr lang="ko-KR" altLang="en-US" sz="2800" b="1" dirty="0">
              <a:solidFill>
                <a:srgbClr val="3F3F3F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3F389C-63C2-B865-F21C-623C204D5EB2}"/>
              </a:ext>
            </a:extLst>
          </p:cNvPr>
          <p:cNvSpPr/>
          <p:nvPr/>
        </p:nvSpPr>
        <p:spPr>
          <a:xfrm>
            <a:off x="725638" y="454411"/>
            <a:ext cx="567381" cy="5949178"/>
          </a:xfrm>
          <a:prstGeom prst="rect">
            <a:avLst/>
          </a:prstGeom>
          <a:solidFill>
            <a:srgbClr val="D0CF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4D22536-D5B6-5EB1-3925-F3688894E0C1}"/>
              </a:ext>
            </a:extLst>
          </p:cNvPr>
          <p:cNvSpPr/>
          <p:nvPr/>
        </p:nvSpPr>
        <p:spPr>
          <a:xfrm>
            <a:off x="347019" y="454411"/>
            <a:ext cx="946000" cy="5949178"/>
          </a:xfrm>
          <a:prstGeom prst="roundRect">
            <a:avLst>
              <a:gd name="adj" fmla="val 44455"/>
            </a:avLst>
          </a:prstGeom>
          <a:solidFill>
            <a:schemeClr val="bg2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B06E0A-33B8-60F5-9EAE-A61FCC8B2B95}"/>
              </a:ext>
            </a:extLst>
          </p:cNvPr>
          <p:cNvSpPr txBox="1"/>
          <p:nvPr/>
        </p:nvSpPr>
        <p:spPr>
          <a:xfrm>
            <a:off x="1405581" y="1168655"/>
            <a:ext cx="9826324" cy="5050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</a:rPr>
              <a:t>김미정</a:t>
            </a:r>
            <a:r>
              <a:rPr lang="en-US" altLang="ko-KR" sz="1400" b="1" dirty="0">
                <a:solidFill>
                  <a:srgbClr val="3F3F3F"/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ko-KR" altLang="en-US" sz="1200" b="1" dirty="0">
                <a:solidFill>
                  <a:srgbClr val="FF0000"/>
                </a:solidFill>
              </a:rPr>
              <a:t>초기 설계 및 기획 단계의 중요성을 느꼈습니다</a:t>
            </a:r>
            <a:r>
              <a:rPr lang="en-US" altLang="ko-KR" sz="1200" b="1" dirty="0">
                <a:solidFill>
                  <a:srgbClr val="FF0000"/>
                </a:solidFill>
              </a:rPr>
              <a:t>. </a:t>
            </a:r>
            <a:r>
              <a:rPr lang="ko-KR" altLang="en-US" sz="1200" b="1" dirty="0" err="1">
                <a:solidFill>
                  <a:srgbClr val="3F3F3F"/>
                </a:solidFill>
              </a:rPr>
              <a:t>식약처</a:t>
            </a:r>
            <a:r>
              <a:rPr lang="ko-KR" altLang="en-US" sz="1200" b="1" dirty="0">
                <a:solidFill>
                  <a:srgbClr val="3F3F3F"/>
                </a:solidFill>
              </a:rPr>
              <a:t> </a:t>
            </a:r>
            <a:r>
              <a:rPr lang="en-US" altLang="ko-KR" sz="1200" b="1" dirty="0">
                <a:solidFill>
                  <a:srgbClr val="3F3F3F"/>
                </a:solidFill>
              </a:rPr>
              <a:t>API</a:t>
            </a:r>
            <a:r>
              <a:rPr lang="ko-KR" altLang="en-US" sz="1200" b="1" dirty="0">
                <a:solidFill>
                  <a:srgbClr val="3F3F3F"/>
                </a:solidFill>
              </a:rPr>
              <a:t>를 이용하여 식품영양정보 페이지를 제작하였는데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  <a:r>
              <a:rPr lang="ko-KR" altLang="en-US" sz="1200" b="1" dirty="0">
                <a:solidFill>
                  <a:srgbClr val="3F3F3F"/>
                </a:solidFill>
              </a:rPr>
              <a:t>프로젝트 기간 중간이 넘어가서야 식품영양정보 단위가 실제 식품 </a:t>
            </a:r>
            <a:r>
              <a:rPr lang="en-US" altLang="ko-KR" sz="1200" b="1" dirty="0">
                <a:solidFill>
                  <a:srgbClr val="3F3F3F"/>
                </a:solidFill>
              </a:rPr>
              <a:t>100g </a:t>
            </a:r>
            <a:r>
              <a:rPr lang="ko-KR" altLang="en-US" sz="1200" b="1" dirty="0">
                <a:solidFill>
                  <a:srgbClr val="3F3F3F"/>
                </a:solidFill>
              </a:rPr>
              <a:t>당이라는 것을 알게 되었습니다</a:t>
            </a:r>
            <a:r>
              <a:rPr lang="en-US" altLang="ko-KR" sz="1200" b="1" dirty="0">
                <a:solidFill>
                  <a:srgbClr val="3F3F3F"/>
                </a:solidFill>
              </a:rPr>
              <a:t>. </a:t>
            </a:r>
            <a:r>
              <a:rPr lang="ko-KR" altLang="en-US" sz="1200" b="1" dirty="0">
                <a:solidFill>
                  <a:srgbClr val="3F3F3F"/>
                </a:solidFill>
              </a:rPr>
              <a:t>사용자는 실제 소비 단위</a:t>
            </a:r>
            <a:r>
              <a:rPr lang="en-US" altLang="ko-KR" sz="1200" b="1" dirty="0">
                <a:solidFill>
                  <a:srgbClr val="3F3F3F"/>
                </a:solidFill>
              </a:rPr>
              <a:t>(</a:t>
            </a:r>
            <a:r>
              <a:rPr lang="ko-KR" altLang="en-US" sz="1200" b="1" dirty="0">
                <a:solidFill>
                  <a:srgbClr val="3F3F3F"/>
                </a:solidFill>
              </a:rPr>
              <a:t>예</a:t>
            </a:r>
            <a:r>
              <a:rPr lang="en-US" altLang="ko-KR" sz="1200" b="1" dirty="0">
                <a:solidFill>
                  <a:srgbClr val="3F3F3F"/>
                </a:solidFill>
              </a:rPr>
              <a:t>: </a:t>
            </a:r>
            <a:r>
              <a:rPr lang="ko-KR" altLang="en-US" sz="1200" b="1" dirty="0">
                <a:solidFill>
                  <a:srgbClr val="3F3F3F"/>
                </a:solidFill>
              </a:rPr>
              <a:t>피자 한 조각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  <a:r>
              <a:rPr lang="ko-KR" altLang="en-US" sz="1200" b="1" dirty="0">
                <a:solidFill>
                  <a:srgbClr val="3F3F3F"/>
                </a:solidFill>
              </a:rPr>
              <a:t>김치찌개 </a:t>
            </a:r>
            <a:r>
              <a:rPr lang="en-US" altLang="ko-KR" sz="1200" b="1" dirty="0">
                <a:solidFill>
                  <a:srgbClr val="3F3F3F"/>
                </a:solidFill>
              </a:rPr>
              <a:t>1</a:t>
            </a:r>
            <a:r>
              <a:rPr lang="ko-KR" altLang="en-US" sz="1200" b="1" dirty="0">
                <a:solidFill>
                  <a:srgbClr val="3F3F3F"/>
                </a:solidFill>
              </a:rPr>
              <a:t>인분</a:t>
            </a:r>
            <a:r>
              <a:rPr lang="en-US" altLang="ko-KR" sz="1200" b="1" dirty="0">
                <a:solidFill>
                  <a:srgbClr val="3F3F3F"/>
                </a:solidFill>
              </a:rPr>
              <a:t>)</a:t>
            </a:r>
            <a:r>
              <a:rPr lang="ko-KR" altLang="en-US" sz="1200" b="1" dirty="0">
                <a:solidFill>
                  <a:srgbClr val="3F3F3F"/>
                </a:solidFill>
              </a:rPr>
              <a:t>에 관심 있지 직접 </a:t>
            </a:r>
            <a:r>
              <a:rPr lang="en-US" altLang="ko-KR" sz="1200" b="1" dirty="0">
                <a:solidFill>
                  <a:srgbClr val="3F3F3F"/>
                </a:solidFill>
              </a:rPr>
              <a:t>100g</a:t>
            </a:r>
            <a:r>
              <a:rPr lang="ko-KR" altLang="en-US" sz="1200" b="1" dirty="0">
                <a:solidFill>
                  <a:srgbClr val="3F3F3F"/>
                </a:solidFill>
              </a:rPr>
              <a:t>이 </a:t>
            </a:r>
            <a:r>
              <a:rPr lang="ko-KR" altLang="en-US" sz="1200" b="1" dirty="0" err="1">
                <a:solidFill>
                  <a:srgbClr val="3F3F3F"/>
                </a:solidFill>
              </a:rPr>
              <a:t>얼만큼인지</a:t>
            </a:r>
            <a:r>
              <a:rPr lang="ko-KR" altLang="en-US" sz="1200" b="1" dirty="0">
                <a:solidFill>
                  <a:srgbClr val="3F3F3F"/>
                </a:solidFill>
              </a:rPr>
              <a:t> 계산하지 않을 것이기 때문에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  <a:r>
              <a:rPr lang="ko-KR" altLang="en-US" sz="1200" b="1" dirty="0">
                <a:solidFill>
                  <a:srgbClr val="3F3F3F"/>
                </a:solidFill>
              </a:rPr>
              <a:t>결론적으로 사용자에 친화적이지 않은 페이지가 되었습니다</a:t>
            </a:r>
            <a:r>
              <a:rPr lang="en-US" altLang="ko-KR" sz="1200" b="1" dirty="0">
                <a:solidFill>
                  <a:srgbClr val="3F3F3F"/>
                </a:solidFill>
              </a:rPr>
              <a:t>. </a:t>
            </a:r>
            <a:r>
              <a:rPr lang="ko-KR" altLang="en-US" sz="1200" b="1" dirty="0">
                <a:solidFill>
                  <a:srgbClr val="3F3F3F"/>
                </a:solidFill>
              </a:rPr>
              <a:t>프로젝트 초기 설계 단계에서 미리 </a:t>
            </a:r>
            <a:r>
              <a:rPr lang="ko-KR" altLang="en-US" sz="1200" b="1" dirty="0" err="1">
                <a:solidFill>
                  <a:srgbClr val="3F3F3F"/>
                </a:solidFill>
              </a:rPr>
              <a:t>식약처</a:t>
            </a:r>
            <a:r>
              <a:rPr lang="ko-KR" altLang="en-US" sz="1200" b="1" dirty="0">
                <a:solidFill>
                  <a:srgbClr val="3F3F3F"/>
                </a:solidFill>
              </a:rPr>
              <a:t> </a:t>
            </a:r>
            <a:r>
              <a:rPr lang="en-US" altLang="ko-KR" sz="1200" b="1" dirty="0">
                <a:solidFill>
                  <a:srgbClr val="3F3F3F"/>
                </a:solidFill>
              </a:rPr>
              <a:t>API</a:t>
            </a:r>
            <a:r>
              <a:rPr lang="ko-KR" altLang="en-US" sz="1200" b="1" dirty="0">
                <a:solidFill>
                  <a:srgbClr val="3F3F3F"/>
                </a:solidFill>
              </a:rPr>
              <a:t>의 자료 구성을 제대로 파악했더라면 이런 일어나지 않았을 일입니다</a:t>
            </a:r>
            <a:r>
              <a:rPr lang="en-US" altLang="ko-KR" sz="1200" b="1">
                <a:solidFill>
                  <a:srgbClr val="3F3F3F"/>
                </a:solidFill>
              </a:rPr>
              <a:t>.</a:t>
            </a:r>
            <a:endParaRPr lang="en-US" altLang="ko-KR" sz="12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sz="1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1400" b="1" dirty="0" err="1">
                <a:solidFill>
                  <a:srgbClr val="3F3F3F"/>
                </a:solidFill>
              </a:rPr>
              <a:t>성연준</a:t>
            </a:r>
            <a:r>
              <a:rPr lang="en-US" altLang="ko-KR" sz="1400" b="1" dirty="0">
                <a:solidFill>
                  <a:srgbClr val="3F3F3F"/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>
                <a:solidFill>
                  <a:srgbClr val="3F3F3F"/>
                </a:solidFill>
              </a:rPr>
              <a:t>'</a:t>
            </a:r>
            <a:r>
              <a:rPr lang="ko-KR" altLang="en-US" sz="1200" b="1" dirty="0">
                <a:solidFill>
                  <a:srgbClr val="3F3F3F"/>
                </a:solidFill>
              </a:rPr>
              <a:t>더 </a:t>
            </a:r>
            <a:r>
              <a:rPr lang="ko-KR" altLang="en-US" sz="1200" b="1" dirty="0" err="1">
                <a:solidFill>
                  <a:srgbClr val="3F3F3F"/>
                </a:solidFill>
              </a:rPr>
              <a:t>지니어스</a:t>
            </a:r>
            <a:r>
              <a:rPr lang="en-US" altLang="ko-KR" sz="1200" b="1" dirty="0">
                <a:solidFill>
                  <a:srgbClr val="3F3F3F"/>
                </a:solidFill>
              </a:rPr>
              <a:t>' </a:t>
            </a:r>
            <a:r>
              <a:rPr lang="ko-KR" altLang="en-US" sz="1200" b="1" dirty="0">
                <a:solidFill>
                  <a:srgbClr val="3F3F3F"/>
                </a:solidFill>
              </a:rPr>
              <a:t>같은 프로그램을 보며 간단한 게임을 만들어보고 싶다는 생각이 항상 있었는데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  <a:r>
              <a:rPr lang="ko-KR" altLang="en-US" sz="1200" b="1" dirty="0">
                <a:solidFill>
                  <a:srgbClr val="3F3F3F"/>
                </a:solidFill>
              </a:rPr>
              <a:t>이번 프로젝트를 통해 팀원들과 함께 </a:t>
            </a:r>
            <a:r>
              <a:rPr lang="ko-KR" altLang="en-US" sz="1200" b="1" dirty="0" err="1">
                <a:solidFill>
                  <a:srgbClr val="3F3F3F"/>
                </a:solidFill>
              </a:rPr>
              <a:t>블랙잭</a:t>
            </a:r>
            <a:r>
              <a:rPr lang="ko-KR" altLang="en-US" sz="1200" b="1" dirty="0">
                <a:solidFill>
                  <a:srgbClr val="3F3F3F"/>
                </a:solidFill>
              </a:rPr>
              <a:t> 게임을 개발할 수 있어 좋은 경험이었습니다</a:t>
            </a:r>
            <a:r>
              <a:rPr lang="en-US" altLang="ko-KR" sz="1200" b="1" dirty="0">
                <a:solidFill>
                  <a:srgbClr val="3F3F3F"/>
                </a:solidFill>
              </a:rPr>
              <a:t>. </a:t>
            </a:r>
            <a:r>
              <a:rPr lang="ko-KR" altLang="en-US" sz="1200" b="1" dirty="0">
                <a:solidFill>
                  <a:srgbClr val="3F3F3F"/>
                </a:solidFill>
              </a:rPr>
              <a:t>일주일이라는 짧은 기간 안에 포커와 같은 카드 게임들보다 </a:t>
            </a:r>
            <a:r>
              <a:rPr lang="ko-KR" altLang="en-US" sz="1200" b="1" dirty="0" err="1">
                <a:solidFill>
                  <a:srgbClr val="3F3F3F"/>
                </a:solidFill>
              </a:rPr>
              <a:t>블랙잭이</a:t>
            </a:r>
            <a:r>
              <a:rPr lang="ko-KR" altLang="en-US" sz="1200" b="1" dirty="0">
                <a:solidFill>
                  <a:srgbClr val="3F3F3F"/>
                </a:solidFill>
              </a:rPr>
              <a:t> 도전해보기에 적합하다고 생각했지만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  <a:r>
              <a:rPr lang="ko-KR" altLang="en-US" sz="1200" b="1" dirty="0">
                <a:solidFill>
                  <a:srgbClr val="3F3F3F"/>
                </a:solidFill>
              </a:rPr>
              <a:t>예외 처리가 많고 기능을 추가할 때마다 예상치 못한 버그들이 발생해 해결하는 데 어려움을 겪었습니다</a:t>
            </a:r>
            <a:r>
              <a:rPr lang="en-US" altLang="ko-KR" sz="1200" b="1" dirty="0">
                <a:solidFill>
                  <a:srgbClr val="3F3F3F"/>
                </a:solidFill>
              </a:rPr>
              <a:t>. </a:t>
            </a:r>
            <a:r>
              <a:rPr lang="ko-KR" altLang="en-US" sz="1200" b="1" dirty="0">
                <a:solidFill>
                  <a:srgbClr val="FF0000"/>
                </a:solidFill>
              </a:rPr>
              <a:t>초기에 기획 분석 단계에서 충분히 고민하지 못한 점이 아쉬웠는데</a:t>
            </a:r>
            <a:r>
              <a:rPr lang="en-US" altLang="ko-KR" sz="1200" b="1" dirty="0">
                <a:solidFill>
                  <a:srgbClr val="FF0000"/>
                </a:solidFill>
              </a:rPr>
              <a:t>, </a:t>
            </a:r>
            <a:r>
              <a:rPr lang="ko-KR" altLang="en-US" sz="1200" b="1" dirty="0">
                <a:solidFill>
                  <a:srgbClr val="FF0000"/>
                </a:solidFill>
              </a:rPr>
              <a:t>그 단계가 얼마나 중요한지를 실감하게 되었습니다</a:t>
            </a:r>
            <a:r>
              <a:rPr lang="en-US" altLang="ko-KR" sz="1200" b="1" dirty="0">
                <a:solidFill>
                  <a:srgbClr val="FF0000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</a:rPr>
              <a:t>김진우</a:t>
            </a:r>
            <a:r>
              <a:rPr lang="en-US" altLang="ko-KR" sz="1400" b="1" dirty="0">
                <a:solidFill>
                  <a:srgbClr val="3F3F3F"/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ko-KR" altLang="en-US" sz="1200" b="1" dirty="0">
                <a:solidFill>
                  <a:srgbClr val="3F3F3F"/>
                </a:solidFill>
              </a:rPr>
              <a:t>평소 다양한 개인의 맞춤형 서비스에 대해서 관심이 많았는데 이번 프로젝트를 통해서 좋은 경험을 했습니다</a:t>
            </a:r>
            <a:r>
              <a:rPr lang="en-US" altLang="ko-KR" sz="1200" b="1" dirty="0">
                <a:solidFill>
                  <a:srgbClr val="3F3F3F"/>
                </a:solidFill>
              </a:rPr>
              <a:t>. </a:t>
            </a:r>
            <a:r>
              <a:rPr lang="ko-KR" altLang="en-US" sz="1200" b="1" dirty="0">
                <a:solidFill>
                  <a:srgbClr val="3F3F3F"/>
                </a:solidFill>
              </a:rPr>
              <a:t>프로젝트 </a:t>
            </a:r>
            <a:r>
              <a:rPr lang="ko-KR" altLang="en-US" sz="1200" b="1" dirty="0" err="1">
                <a:solidFill>
                  <a:srgbClr val="3F3F3F"/>
                </a:solidFill>
              </a:rPr>
              <a:t>과정중에</a:t>
            </a:r>
            <a:r>
              <a:rPr lang="ko-KR" altLang="en-US" sz="1200" b="1" dirty="0">
                <a:solidFill>
                  <a:srgbClr val="3F3F3F"/>
                </a:solidFill>
              </a:rPr>
              <a:t> 자바스크립트와 깃 사용에 미숙함을 느껴 복습의 중요성과 기초가 </a:t>
            </a:r>
            <a:r>
              <a:rPr lang="ko-KR" altLang="en-US" sz="1200" b="1" dirty="0" err="1">
                <a:solidFill>
                  <a:srgbClr val="3F3F3F"/>
                </a:solidFill>
              </a:rPr>
              <a:t>중요하다는걸</a:t>
            </a:r>
            <a:r>
              <a:rPr lang="ko-KR" altLang="en-US" sz="1200" b="1" dirty="0">
                <a:solidFill>
                  <a:srgbClr val="3F3F3F"/>
                </a:solidFill>
              </a:rPr>
              <a:t> 느낌</a:t>
            </a:r>
            <a:r>
              <a:rPr lang="en-US" altLang="ko-KR" sz="1200" b="1" dirty="0">
                <a:solidFill>
                  <a:srgbClr val="3F3F3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0891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67AA1-8487-FEE1-ECB2-2382CAA3A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8A2BBB-83DA-FB68-5B64-D5026B9D2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042300-704F-35C6-2AD4-74F2AC005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407143-1C65-271D-5541-75730A61A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7E4FBA7-1823-A647-B570-D5A52CC55B59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1B8BCC-267B-00A6-83FE-9B388C40D924}"/>
              </a:ext>
            </a:extLst>
          </p:cNvPr>
          <p:cNvSpPr txBox="1"/>
          <p:nvPr/>
        </p:nvSpPr>
        <p:spPr>
          <a:xfrm>
            <a:off x="4272424" y="2967335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rgbClr val="3F3F3F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178204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90DC1A-298A-81D2-BE66-95E5C54A0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6A725F-0FA1-EFE7-679A-8E82F30BF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AD6CAB-13FC-2CB4-578A-8E1E895CB6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C33D976-6E17-F991-76F6-D0B8D95B067C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A285B7-E92D-FE06-47C0-B71F58E2791A}"/>
              </a:ext>
            </a:extLst>
          </p:cNvPr>
          <p:cNvSpPr txBox="1"/>
          <p:nvPr/>
        </p:nvSpPr>
        <p:spPr>
          <a:xfrm>
            <a:off x="2131218" y="977655"/>
            <a:ext cx="6840061" cy="446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rgbClr val="3F3F3F"/>
                </a:solidFill>
              </a:rPr>
              <a:t>프로젝트 개요</a:t>
            </a:r>
            <a:endParaRPr lang="en-US" altLang="ko-KR" sz="28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5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rgbClr val="3F3F3F"/>
                </a:solidFill>
              </a:rPr>
              <a:t>팀원 역할</a:t>
            </a:r>
            <a:endParaRPr lang="en-US" altLang="ko-KR" sz="28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5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rgbClr val="3F3F3F"/>
                </a:solidFill>
              </a:rPr>
              <a:t>페이지 소개</a:t>
            </a:r>
            <a:endParaRPr lang="en-US" altLang="ko-KR" sz="28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5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rgbClr val="3F3F3F"/>
                </a:solidFill>
              </a:rPr>
              <a:t>이슈 </a:t>
            </a:r>
            <a:endParaRPr lang="en-US" altLang="ko-KR" sz="28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5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rgbClr val="3F3F3F"/>
                </a:solidFill>
              </a:rPr>
              <a:t>향후 보완점</a:t>
            </a:r>
            <a:endParaRPr lang="en-US" altLang="ko-KR" sz="28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500" b="1" dirty="0">
              <a:solidFill>
                <a:srgbClr val="3F3F3F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 err="1">
                <a:solidFill>
                  <a:srgbClr val="3F3F3F"/>
                </a:solidFill>
              </a:rPr>
              <a:t>느낀점</a:t>
            </a:r>
            <a:endParaRPr lang="ko-KR" altLang="en-US" sz="2800" b="1" dirty="0">
              <a:solidFill>
                <a:srgbClr val="3F3F3F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5DF7DB-2670-C635-924E-52E0D1E720AD}"/>
              </a:ext>
            </a:extLst>
          </p:cNvPr>
          <p:cNvSpPr/>
          <p:nvPr/>
        </p:nvSpPr>
        <p:spPr>
          <a:xfrm>
            <a:off x="725638" y="454411"/>
            <a:ext cx="567381" cy="5949178"/>
          </a:xfrm>
          <a:prstGeom prst="rect">
            <a:avLst/>
          </a:prstGeom>
          <a:solidFill>
            <a:srgbClr val="D0CF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D521B6F-7964-9820-64D3-30D24348526D}"/>
              </a:ext>
            </a:extLst>
          </p:cNvPr>
          <p:cNvSpPr/>
          <p:nvPr/>
        </p:nvSpPr>
        <p:spPr>
          <a:xfrm>
            <a:off x="347019" y="454411"/>
            <a:ext cx="946000" cy="5949178"/>
          </a:xfrm>
          <a:prstGeom prst="roundRect">
            <a:avLst>
              <a:gd name="adj" fmla="val 44455"/>
            </a:avLst>
          </a:prstGeom>
          <a:solidFill>
            <a:schemeClr val="bg2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3285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4D20E-3349-5473-DE0A-38F3BDFED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4625A-786C-22BF-7213-00B644D85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7E2BB5-763E-253D-2FE2-874380161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FCD1675-A8DC-4ED2-72C1-4186C4BE0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40C4B19-2C4D-7857-047C-4A97B9D2B0A1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D6B2B5-2185-A476-4EF5-C2891DFCF862}"/>
              </a:ext>
            </a:extLst>
          </p:cNvPr>
          <p:cNvSpPr txBox="1"/>
          <p:nvPr/>
        </p:nvSpPr>
        <p:spPr>
          <a:xfrm>
            <a:off x="1405581" y="681037"/>
            <a:ext cx="24657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3F3F3F"/>
                </a:solidFill>
              </a:rPr>
              <a:t>프로젝트 개요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BBEB394-ACCF-6770-282A-E8B7997444B9}"/>
              </a:ext>
            </a:extLst>
          </p:cNvPr>
          <p:cNvSpPr/>
          <p:nvPr/>
        </p:nvSpPr>
        <p:spPr>
          <a:xfrm>
            <a:off x="725638" y="454411"/>
            <a:ext cx="567381" cy="5949178"/>
          </a:xfrm>
          <a:prstGeom prst="rect">
            <a:avLst/>
          </a:prstGeom>
          <a:solidFill>
            <a:srgbClr val="D0CF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EFBB6F7-2244-BF8F-F1BA-74FCE9C421AC}"/>
              </a:ext>
            </a:extLst>
          </p:cNvPr>
          <p:cNvSpPr/>
          <p:nvPr/>
        </p:nvSpPr>
        <p:spPr>
          <a:xfrm>
            <a:off x="347019" y="454411"/>
            <a:ext cx="946000" cy="5949178"/>
          </a:xfrm>
          <a:prstGeom prst="roundRect">
            <a:avLst>
              <a:gd name="adj" fmla="val 44455"/>
            </a:avLst>
          </a:prstGeom>
          <a:solidFill>
            <a:schemeClr val="bg2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9756F5-EDEC-05C9-B9D7-851D4FFCA472}"/>
              </a:ext>
            </a:extLst>
          </p:cNvPr>
          <p:cNvSpPr txBox="1"/>
          <p:nvPr/>
        </p:nvSpPr>
        <p:spPr>
          <a:xfrm>
            <a:off x="1405581" y="1044083"/>
            <a:ext cx="9981933" cy="4650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</a:rPr>
              <a:t>배경</a:t>
            </a: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1200" b="1" dirty="0">
                <a:solidFill>
                  <a:srgbClr val="3F3F3F"/>
                </a:solidFill>
              </a:rPr>
              <a:t>최근 </a:t>
            </a:r>
            <a:r>
              <a:rPr lang="ko-KR" altLang="en-US" sz="1200" b="1" dirty="0">
                <a:solidFill>
                  <a:srgbClr val="FF0000"/>
                </a:solidFill>
              </a:rPr>
              <a:t>건강한 삶</a:t>
            </a:r>
            <a:r>
              <a:rPr lang="en-US" altLang="ko-KR" sz="1200" b="1" dirty="0">
                <a:solidFill>
                  <a:srgbClr val="FF0000"/>
                </a:solidFill>
              </a:rPr>
              <a:t>(</a:t>
            </a:r>
            <a:r>
              <a:rPr lang="ko-KR" altLang="en-US" sz="1200" b="1" dirty="0" err="1">
                <a:solidFill>
                  <a:srgbClr val="FF0000"/>
                </a:solidFill>
              </a:rPr>
              <a:t>웰니스</a:t>
            </a:r>
            <a:r>
              <a:rPr lang="en-US" altLang="ko-KR" sz="1200" b="1" dirty="0">
                <a:solidFill>
                  <a:srgbClr val="FF0000"/>
                </a:solidFill>
              </a:rPr>
              <a:t>)</a:t>
            </a:r>
            <a:r>
              <a:rPr lang="ko-KR" altLang="en-US" sz="1200" b="1" dirty="0">
                <a:solidFill>
                  <a:srgbClr val="FF0000"/>
                </a:solidFill>
              </a:rPr>
              <a:t>에 대한 관심이 급격히 증가</a:t>
            </a:r>
            <a:r>
              <a:rPr lang="ko-KR" altLang="en-US" sz="1200" b="1" dirty="0">
                <a:solidFill>
                  <a:srgbClr val="3F3F3F"/>
                </a:solidFill>
              </a:rPr>
              <a:t>하며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</a:p>
          <a:p>
            <a:pPr>
              <a:lnSpc>
                <a:spcPct val="200000"/>
              </a:lnSpc>
            </a:pPr>
            <a:r>
              <a:rPr lang="ko-KR" altLang="en-US" sz="1200" b="1" dirty="0">
                <a:solidFill>
                  <a:srgbClr val="3F3F3F"/>
                </a:solidFill>
              </a:rPr>
              <a:t>많은 사람들이 꾸준한 운동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  <a:r>
              <a:rPr lang="ko-KR" altLang="en-US" sz="1200" b="1" dirty="0">
                <a:solidFill>
                  <a:srgbClr val="3F3F3F"/>
                </a:solidFill>
              </a:rPr>
              <a:t>영양가 높은 음식과 정신적 웰빙 추구</a:t>
            </a:r>
            <a:endParaRPr lang="en-US" altLang="ko-KR" sz="12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sz="12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</a:rPr>
              <a:t>문제인식</a:t>
            </a: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1200" b="1" dirty="0">
                <a:solidFill>
                  <a:srgbClr val="3F3F3F"/>
                </a:solidFill>
              </a:rPr>
              <a:t>식단 관리와 운동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  <a:r>
              <a:rPr lang="ko-KR" altLang="en-US" sz="1200" b="1" dirty="0">
                <a:solidFill>
                  <a:srgbClr val="3F3F3F"/>
                </a:solidFill>
              </a:rPr>
              <a:t>정신 건강의 경우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  <a:r>
              <a:rPr lang="ko-KR" altLang="en-US" sz="1200" b="1" dirty="0">
                <a:solidFill>
                  <a:srgbClr val="3F3F3F"/>
                </a:solidFill>
              </a:rPr>
              <a:t>즉각적인 변화를 기대하기 어렵기 때문에 개인 상황에 맞춰 꾸준히 실천하는 것이 중요</a:t>
            </a:r>
            <a:endParaRPr lang="en-US" altLang="ko-KR" sz="12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1200" b="1" dirty="0">
                <a:solidFill>
                  <a:srgbClr val="FF0000"/>
                </a:solidFill>
              </a:rPr>
              <a:t>그러나</a:t>
            </a:r>
            <a:r>
              <a:rPr lang="en-US" altLang="ko-KR" sz="1200" b="1" dirty="0">
                <a:solidFill>
                  <a:srgbClr val="FF0000"/>
                </a:solidFill>
              </a:rPr>
              <a:t> </a:t>
            </a:r>
            <a:r>
              <a:rPr lang="ko-KR" altLang="en-US" sz="1200" b="1" dirty="0">
                <a:solidFill>
                  <a:srgbClr val="FF0000"/>
                </a:solidFill>
              </a:rPr>
              <a:t>시간적</a:t>
            </a:r>
            <a:r>
              <a:rPr lang="en-US" altLang="ko-KR" sz="1200" b="1" dirty="0">
                <a:solidFill>
                  <a:srgbClr val="FF0000"/>
                </a:solidFill>
              </a:rPr>
              <a:t>/</a:t>
            </a:r>
            <a:r>
              <a:rPr lang="ko-KR" altLang="en-US" sz="1200" b="1" dirty="0">
                <a:solidFill>
                  <a:srgbClr val="FF0000"/>
                </a:solidFill>
              </a:rPr>
              <a:t>비용적</a:t>
            </a:r>
            <a:r>
              <a:rPr lang="en-US" altLang="ko-KR" sz="1200" b="1" dirty="0">
                <a:solidFill>
                  <a:srgbClr val="FF0000"/>
                </a:solidFill>
              </a:rPr>
              <a:t>/</a:t>
            </a:r>
            <a:r>
              <a:rPr lang="ko-KR" altLang="en-US" sz="1200" b="1" dirty="0">
                <a:solidFill>
                  <a:srgbClr val="FF0000"/>
                </a:solidFill>
              </a:rPr>
              <a:t>공간적</a:t>
            </a:r>
            <a:r>
              <a:rPr lang="en-US" altLang="ko-KR" sz="1200" b="1" dirty="0">
                <a:solidFill>
                  <a:srgbClr val="FF0000"/>
                </a:solidFill>
              </a:rPr>
              <a:t> </a:t>
            </a:r>
            <a:r>
              <a:rPr lang="ko-KR" altLang="en-US" sz="1200" b="1" dirty="0">
                <a:solidFill>
                  <a:srgbClr val="FF0000"/>
                </a:solidFill>
              </a:rPr>
              <a:t>제약 혹은 정보를 찾는 귀찮음으로 인해 지속적인 실천이 어려움</a:t>
            </a:r>
            <a:endParaRPr lang="en-US" altLang="ko-KR" sz="1200" b="1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1200" b="1" dirty="0">
                <a:solidFill>
                  <a:srgbClr val="3F3F3F"/>
                </a:solidFill>
              </a:rPr>
              <a:t>예를 들어 운동의 경우 개인 </a:t>
            </a:r>
            <a:r>
              <a:rPr lang="en-US" altLang="ko-KR" sz="1200" b="1" dirty="0">
                <a:solidFill>
                  <a:srgbClr val="3F3F3F"/>
                </a:solidFill>
              </a:rPr>
              <a:t>PT</a:t>
            </a:r>
            <a:r>
              <a:rPr lang="ko-KR" altLang="en-US" sz="1200" b="1" dirty="0">
                <a:solidFill>
                  <a:srgbClr val="3F3F3F"/>
                </a:solidFill>
              </a:rPr>
              <a:t>를 받지 않는 이상 스스로 효율적인 관리가 어려움</a:t>
            </a:r>
            <a:endParaRPr lang="en-US" altLang="ko-KR" sz="12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sz="12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1400" b="1" dirty="0">
                <a:solidFill>
                  <a:srgbClr val="3F3F3F"/>
                </a:solidFill>
              </a:rPr>
              <a:t>솔루션</a:t>
            </a:r>
            <a:endParaRPr lang="en-US" altLang="ko-KR" sz="14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1200" b="1" dirty="0">
                <a:solidFill>
                  <a:srgbClr val="3F3F3F"/>
                </a:solidFill>
              </a:rPr>
              <a:t>경제적</a:t>
            </a:r>
            <a:r>
              <a:rPr lang="en-US" altLang="ko-KR" sz="1200" b="1" dirty="0">
                <a:solidFill>
                  <a:srgbClr val="3F3F3F"/>
                </a:solidFill>
              </a:rPr>
              <a:t>,</a:t>
            </a:r>
            <a:r>
              <a:rPr lang="ko-KR" altLang="en-US" sz="1200" b="1" dirty="0">
                <a:solidFill>
                  <a:srgbClr val="3F3F3F"/>
                </a:solidFill>
              </a:rPr>
              <a:t> 시간적 제약을 받지 않고</a:t>
            </a:r>
            <a:r>
              <a:rPr lang="en-US" altLang="ko-KR" sz="1200" b="1" dirty="0">
                <a:solidFill>
                  <a:srgbClr val="3F3F3F"/>
                </a:solidFill>
              </a:rPr>
              <a:t>, </a:t>
            </a:r>
            <a:r>
              <a:rPr lang="ko-KR" altLang="en-US" sz="1200" b="1" dirty="0">
                <a:solidFill>
                  <a:srgbClr val="3F3F3F"/>
                </a:solidFill>
              </a:rPr>
              <a:t>누구나 쉽게 자신에게 맞는 운동법과 식단을 효율적으로 관리할 수 있는 프로그램 개발하여</a:t>
            </a:r>
            <a:r>
              <a:rPr lang="en-US" altLang="ko-KR" sz="1200" b="1" dirty="0">
                <a:solidFill>
                  <a:srgbClr val="3F3F3F"/>
                </a:solidFill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200" b="1" dirty="0">
                <a:solidFill>
                  <a:srgbClr val="FF0000"/>
                </a:solidFill>
              </a:rPr>
              <a:t>사용자가 자신의 건강 목표를 달성하는 데 필요한 맞춤형 지원을 제공</a:t>
            </a:r>
            <a:endParaRPr lang="en-US" altLang="ko-KR" sz="1200" b="1" dirty="0">
              <a:solidFill>
                <a:srgbClr val="FF0000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F5331C4-38E5-0375-E8C9-5B7B4234A0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82440"/>
          <a:stretch/>
        </p:blipFill>
        <p:spPr>
          <a:xfrm>
            <a:off x="7971392" y="2281945"/>
            <a:ext cx="3611142" cy="55949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174671A-243F-81A9-B3ED-C703A0A07D3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83697"/>
          <a:stretch/>
        </p:blipFill>
        <p:spPr>
          <a:xfrm>
            <a:off x="5968063" y="1825606"/>
            <a:ext cx="4818356" cy="37304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664DF0C-3FF3-2CEE-8A6C-2F43FCA627D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51947"/>
          <a:stretch/>
        </p:blipFill>
        <p:spPr>
          <a:xfrm>
            <a:off x="5383568" y="1218231"/>
            <a:ext cx="4818355" cy="4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963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5E52B4-8FDC-CBE5-F243-D04C5DB05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D1C037-E37D-99F4-BE50-732F62497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EDB157-28EA-15A2-3480-9B43243AA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93DEA6-A30D-3665-6617-E2FE46F69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1B0A14F-84B3-FABE-4675-03DF7CDC5501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69A4D6-A223-0C49-BDB5-157E30B146EF}"/>
              </a:ext>
            </a:extLst>
          </p:cNvPr>
          <p:cNvSpPr txBox="1"/>
          <p:nvPr/>
        </p:nvSpPr>
        <p:spPr>
          <a:xfrm>
            <a:off x="1405581" y="715842"/>
            <a:ext cx="9237821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rgbClr val="3F3F3F"/>
                </a:solidFill>
              </a:rPr>
              <a:t>팀원 역할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A2E1912-7A08-9416-3DDF-79C725C090D6}"/>
              </a:ext>
            </a:extLst>
          </p:cNvPr>
          <p:cNvSpPr/>
          <p:nvPr/>
        </p:nvSpPr>
        <p:spPr>
          <a:xfrm>
            <a:off x="725638" y="454411"/>
            <a:ext cx="567381" cy="5949178"/>
          </a:xfrm>
          <a:prstGeom prst="rect">
            <a:avLst/>
          </a:prstGeom>
          <a:solidFill>
            <a:srgbClr val="D0CF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62B2045-09A0-0E26-F1F8-1CA784ABFCFC}"/>
              </a:ext>
            </a:extLst>
          </p:cNvPr>
          <p:cNvSpPr/>
          <p:nvPr/>
        </p:nvSpPr>
        <p:spPr>
          <a:xfrm>
            <a:off x="347019" y="454411"/>
            <a:ext cx="946000" cy="5949178"/>
          </a:xfrm>
          <a:prstGeom prst="roundRect">
            <a:avLst>
              <a:gd name="adj" fmla="val 44455"/>
            </a:avLst>
          </a:prstGeom>
          <a:solidFill>
            <a:schemeClr val="bg2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20E459-892E-A166-F845-AB0CDFE800F0}"/>
              </a:ext>
            </a:extLst>
          </p:cNvPr>
          <p:cNvSpPr txBox="1"/>
          <p:nvPr/>
        </p:nvSpPr>
        <p:spPr>
          <a:xfrm>
            <a:off x="1477648" y="1476314"/>
            <a:ext cx="10660222" cy="4374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b="1" dirty="0" err="1">
                <a:solidFill>
                  <a:srgbClr val="3F3F3F"/>
                </a:solidFill>
              </a:rPr>
              <a:t>성연준</a:t>
            </a:r>
            <a:r>
              <a:rPr lang="en-US" altLang="ko-KR" b="1" dirty="0">
                <a:solidFill>
                  <a:srgbClr val="3F3F3F"/>
                </a:solidFill>
              </a:rPr>
              <a:t>(</a:t>
            </a:r>
            <a:r>
              <a:rPr lang="ko-KR" altLang="en-US" b="1" dirty="0">
                <a:solidFill>
                  <a:srgbClr val="3F3F3F"/>
                </a:solidFill>
              </a:rPr>
              <a:t>팀장</a:t>
            </a:r>
            <a:r>
              <a:rPr lang="en-US" altLang="ko-KR" b="1" dirty="0">
                <a:solidFill>
                  <a:srgbClr val="3F3F3F"/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ko-KR" altLang="en-US" i="0" dirty="0">
                <a:solidFill>
                  <a:srgbClr val="1F2328"/>
                </a:solidFill>
                <a:effectLst/>
                <a:latin typeface="-apple-system"/>
              </a:rPr>
              <a:t>게임 페이지 제작</a:t>
            </a:r>
            <a:r>
              <a:rPr lang="en-US" altLang="ko-KR" i="0" dirty="0">
                <a:solidFill>
                  <a:srgbClr val="1F2328"/>
                </a:solidFill>
                <a:effectLst/>
                <a:latin typeface="-apple-system"/>
              </a:rPr>
              <a:t>,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-US" altLang="ko-KR" b="0" i="0" dirty="0" err="1">
                <a:solidFill>
                  <a:srgbClr val="1F2328"/>
                </a:solidFill>
                <a:effectLst/>
                <a:latin typeface="-apple-system"/>
              </a:rPr>
              <a:t>Github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세팅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 PPT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기획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및 발표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>
              <a:lnSpc>
                <a:spcPct val="200000"/>
              </a:lnSpc>
            </a:pPr>
            <a:endParaRPr lang="en-US" altLang="ko-KR" sz="800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b="1" dirty="0">
                <a:solidFill>
                  <a:srgbClr val="3F3F3F"/>
                </a:solidFill>
              </a:rPr>
              <a:t>김진우</a:t>
            </a:r>
            <a:endParaRPr lang="en-US" altLang="ko-KR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solidFill>
                  <a:srgbClr val="3F3F3F"/>
                </a:solidFill>
              </a:rPr>
              <a:t>운동정보 페이지 제작</a:t>
            </a:r>
            <a:r>
              <a:rPr lang="en-US" altLang="ko-KR" dirty="0">
                <a:solidFill>
                  <a:srgbClr val="3F3F3F"/>
                </a:solidFill>
              </a:rPr>
              <a:t>, </a:t>
            </a:r>
            <a:r>
              <a:rPr lang="ko-KR" altLang="en-US" dirty="0">
                <a:solidFill>
                  <a:srgbClr val="3F3F3F"/>
                </a:solidFill>
              </a:rPr>
              <a:t>메인</a:t>
            </a:r>
            <a:r>
              <a:rPr lang="en-US" altLang="ko-KR" dirty="0">
                <a:solidFill>
                  <a:srgbClr val="3F3F3F"/>
                </a:solidFill>
              </a:rPr>
              <a:t>/</a:t>
            </a:r>
            <a:r>
              <a:rPr lang="ko-KR" altLang="en-US" dirty="0">
                <a:solidFill>
                  <a:srgbClr val="3F3F3F"/>
                </a:solidFill>
              </a:rPr>
              <a:t>명상 페이지 기획</a:t>
            </a:r>
            <a:r>
              <a:rPr lang="en-US" altLang="ko-KR" dirty="0">
                <a:solidFill>
                  <a:srgbClr val="3F3F3F"/>
                </a:solidFill>
              </a:rPr>
              <a:t>(</a:t>
            </a:r>
            <a:r>
              <a:rPr lang="ko-KR" altLang="en-US" dirty="0">
                <a:solidFill>
                  <a:srgbClr val="3F3F3F"/>
                </a:solidFill>
              </a:rPr>
              <a:t>제작</a:t>
            </a:r>
            <a:r>
              <a:rPr lang="en-US" altLang="ko-KR" dirty="0">
                <a:solidFill>
                  <a:srgbClr val="3F3F3F"/>
                </a:solidFill>
              </a:rPr>
              <a:t>: </a:t>
            </a:r>
            <a:r>
              <a:rPr lang="ko-KR" altLang="en-US" dirty="0">
                <a:solidFill>
                  <a:srgbClr val="3F3F3F"/>
                </a:solidFill>
              </a:rPr>
              <a:t>김미정</a:t>
            </a:r>
            <a:r>
              <a:rPr lang="en-US" altLang="ko-KR" dirty="0">
                <a:solidFill>
                  <a:srgbClr val="3F3F3F"/>
                </a:solidFill>
              </a:rPr>
              <a:t>), PPT </a:t>
            </a:r>
            <a:r>
              <a:rPr lang="ko-KR" altLang="en-US" dirty="0">
                <a:solidFill>
                  <a:srgbClr val="3F3F3F"/>
                </a:solidFill>
              </a:rPr>
              <a:t>자료 작성</a:t>
            </a:r>
            <a:endParaRPr lang="en-US" altLang="ko-KR" sz="1800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sz="800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b="1" dirty="0">
                <a:solidFill>
                  <a:srgbClr val="3F3F3F"/>
                </a:solidFill>
              </a:rPr>
              <a:t>김미정</a:t>
            </a:r>
            <a:endParaRPr lang="en-US" altLang="ko-KR" b="1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solidFill>
                  <a:srgbClr val="3F3F3F"/>
                </a:solidFill>
              </a:rPr>
              <a:t>식품영양정보</a:t>
            </a:r>
            <a:r>
              <a:rPr lang="en-US" altLang="ko-KR" dirty="0">
                <a:solidFill>
                  <a:srgbClr val="3F3F3F"/>
                </a:solidFill>
              </a:rPr>
              <a:t>/</a:t>
            </a:r>
            <a:r>
              <a:rPr lang="ko-KR" altLang="en-US" dirty="0">
                <a:solidFill>
                  <a:srgbClr val="3F3F3F"/>
                </a:solidFill>
              </a:rPr>
              <a:t>명상</a:t>
            </a:r>
            <a:r>
              <a:rPr lang="en-US" altLang="ko-KR" dirty="0">
                <a:solidFill>
                  <a:srgbClr val="3F3F3F"/>
                </a:solidFill>
              </a:rPr>
              <a:t>/</a:t>
            </a:r>
            <a:r>
              <a:rPr lang="ko-KR" altLang="en-US" dirty="0">
                <a:solidFill>
                  <a:srgbClr val="3F3F3F"/>
                </a:solidFill>
              </a:rPr>
              <a:t>메인</a:t>
            </a:r>
            <a:r>
              <a:rPr lang="en-US" altLang="ko-KR" dirty="0">
                <a:solidFill>
                  <a:srgbClr val="3F3F3F"/>
                </a:solidFill>
              </a:rPr>
              <a:t> </a:t>
            </a:r>
            <a:r>
              <a:rPr lang="ko-KR" altLang="en-US" dirty="0">
                <a:solidFill>
                  <a:srgbClr val="3F3F3F"/>
                </a:solidFill>
              </a:rPr>
              <a:t>페이지 제작</a:t>
            </a:r>
            <a:r>
              <a:rPr lang="en-US" altLang="ko-KR" dirty="0">
                <a:solidFill>
                  <a:srgbClr val="3F3F3F"/>
                </a:solidFill>
              </a:rPr>
              <a:t>, </a:t>
            </a:r>
            <a:r>
              <a:rPr lang="ko-KR" altLang="en-US" dirty="0">
                <a:solidFill>
                  <a:srgbClr val="3F3F3F"/>
                </a:solidFill>
              </a:rPr>
              <a:t>회의록 작성</a:t>
            </a:r>
            <a:endParaRPr lang="en-US" altLang="ko-KR" dirty="0">
              <a:solidFill>
                <a:srgbClr val="3F3F3F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rgbClr val="3F3F3F"/>
                </a:solidFill>
              </a:rPr>
              <a:t>(</a:t>
            </a:r>
            <a:r>
              <a:rPr lang="ko-KR" altLang="en-US" dirty="0">
                <a:solidFill>
                  <a:srgbClr val="3F3F3F"/>
                </a:solidFill>
              </a:rPr>
              <a:t>명상</a:t>
            </a:r>
            <a:r>
              <a:rPr lang="en-US" altLang="ko-KR" dirty="0">
                <a:solidFill>
                  <a:srgbClr val="3F3F3F"/>
                </a:solidFill>
              </a:rPr>
              <a:t>/</a:t>
            </a:r>
            <a:r>
              <a:rPr lang="ko-KR" altLang="en-US" dirty="0" err="1">
                <a:solidFill>
                  <a:srgbClr val="3F3F3F"/>
                </a:solidFill>
              </a:rPr>
              <a:t>메인페이지</a:t>
            </a:r>
            <a:r>
              <a:rPr lang="ko-KR" altLang="en-US" dirty="0">
                <a:solidFill>
                  <a:srgbClr val="3F3F3F"/>
                </a:solidFill>
              </a:rPr>
              <a:t> 기획 아이디어 제공</a:t>
            </a:r>
            <a:r>
              <a:rPr lang="en-US" altLang="ko-KR" dirty="0">
                <a:solidFill>
                  <a:srgbClr val="3F3F3F"/>
                </a:solidFill>
              </a:rPr>
              <a:t>: </a:t>
            </a:r>
            <a:r>
              <a:rPr lang="ko-KR" altLang="en-US" dirty="0">
                <a:solidFill>
                  <a:srgbClr val="3F3F3F"/>
                </a:solidFill>
              </a:rPr>
              <a:t>김진우</a:t>
            </a:r>
            <a:r>
              <a:rPr lang="en-US" altLang="ko-KR" dirty="0">
                <a:solidFill>
                  <a:srgbClr val="3F3F3F"/>
                </a:solidFill>
              </a:rPr>
              <a:t>), </a:t>
            </a:r>
          </a:p>
        </p:txBody>
      </p:sp>
    </p:spTree>
    <p:extLst>
      <p:ext uri="{BB962C8B-B14F-4D97-AF65-F5344CB8AC3E}">
        <p14:creationId xmlns:p14="http://schemas.microsoft.com/office/powerpoint/2010/main" val="1937050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ECA4E-C877-C693-42C7-3C3A4B82F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66F43-6B77-32C3-142C-3150A2F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B6B40D-7526-408B-CF9D-1F30778C8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8E1BFE-B884-6FF3-7788-03F89458C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5223C5D-D8C3-387B-ECB6-A7D1CC5171E5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D659721-5A04-2AEF-003F-F345DF7E9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774" y="1371214"/>
            <a:ext cx="10410452" cy="461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225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86DF1-E728-7866-7E92-390AB7A05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94EDC9-6284-05AA-1777-C93F926E2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37D5E7E-AD3D-1289-55EA-D4DE6B859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693E28E-045E-A38B-246E-D08A647B8B54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EA4335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C13F5B-304D-681B-E0AD-667D273EC30D}"/>
              </a:ext>
            </a:extLst>
          </p:cNvPr>
          <p:cNvSpPr txBox="1"/>
          <p:nvPr/>
        </p:nvSpPr>
        <p:spPr>
          <a:xfrm>
            <a:off x="1405581" y="681037"/>
            <a:ext cx="53479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3F3F3F"/>
                </a:solidFill>
              </a:rPr>
              <a:t>사용 언어</a:t>
            </a:r>
            <a:r>
              <a:rPr lang="en-US" altLang="ko-KR" sz="2800" b="1" dirty="0">
                <a:solidFill>
                  <a:srgbClr val="3F3F3F"/>
                </a:solidFill>
              </a:rPr>
              <a:t>, </a:t>
            </a:r>
            <a:r>
              <a:rPr lang="ko-KR" altLang="en-US" sz="2800" b="1" dirty="0">
                <a:solidFill>
                  <a:srgbClr val="3F3F3F"/>
                </a:solidFill>
              </a:rPr>
              <a:t>개발환경 및 협업 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5C7997B-7CAE-E4F2-3021-C18481453163}"/>
              </a:ext>
            </a:extLst>
          </p:cNvPr>
          <p:cNvSpPr/>
          <p:nvPr/>
        </p:nvSpPr>
        <p:spPr>
          <a:xfrm>
            <a:off x="725638" y="454411"/>
            <a:ext cx="567381" cy="5949178"/>
          </a:xfrm>
          <a:prstGeom prst="rect">
            <a:avLst/>
          </a:prstGeom>
          <a:solidFill>
            <a:srgbClr val="D0CF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AE6107C-77D1-CBB9-0818-920418AA26D6}"/>
              </a:ext>
            </a:extLst>
          </p:cNvPr>
          <p:cNvSpPr/>
          <p:nvPr/>
        </p:nvSpPr>
        <p:spPr>
          <a:xfrm>
            <a:off x="347019" y="454411"/>
            <a:ext cx="946000" cy="5949178"/>
          </a:xfrm>
          <a:prstGeom prst="roundRect">
            <a:avLst>
              <a:gd name="adj" fmla="val 44455"/>
            </a:avLst>
          </a:prstGeom>
          <a:solidFill>
            <a:schemeClr val="bg2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52" name="Picture 4" descr="Git: Empowering Collaboration and Version Control in Software Development">
            <a:extLst>
              <a:ext uri="{FF2B5EF4-FFF2-40B4-BE49-F238E27FC236}">
                <a16:creationId xmlns:a16="http://schemas.microsoft.com/office/drawing/2014/main" id="{374FA995-E8A9-C8AF-F1E5-7F97377E86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07" r="25038"/>
          <a:stretch/>
        </p:blipFill>
        <p:spPr bwMode="auto">
          <a:xfrm>
            <a:off x="4635276" y="4829505"/>
            <a:ext cx="974129" cy="108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왜 Node.js를 쓰는가 ?">
            <a:extLst>
              <a:ext uri="{FF2B5EF4-FFF2-40B4-BE49-F238E27FC236}">
                <a16:creationId xmlns:a16="http://schemas.microsoft.com/office/drawing/2014/main" id="{91038928-B383-B2F8-95B4-AD25A3E4B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5589" y="3450855"/>
            <a:ext cx="1940606" cy="1188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내가 쓰고 있는 VSCode Extension">
            <a:extLst>
              <a:ext uri="{FF2B5EF4-FFF2-40B4-BE49-F238E27FC236}">
                <a16:creationId xmlns:a16="http://schemas.microsoft.com/office/drawing/2014/main" id="{1092701F-8977-3DE2-C783-9B7E35A4C9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0" t="34262" r="3687" b="34275"/>
          <a:stretch/>
        </p:blipFill>
        <p:spPr bwMode="auto">
          <a:xfrm>
            <a:off x="8958457" y="7022415"/>
            <a:ext cx="3987132" cy="68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깃허브.001] 깃허브란?(What is github?)">
            <a:extLst>
              <a:ext uri="{FF2B5EF4-FFF2-40B4-BE49-F238E27FC236}">
                <a16:creationId xmlns:a16="http://schemas.microsoft.com/office/drawing/2014/main" id="{222B2316-466F-8E99-9975-E184A619C0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2" r="18828"/>
          <a:stretch/>
        </p:blipFill>
        <p:spPr bwMode="auto">
          <a:xfrm>
            <a:off x="6132972" y="4916988"/>
            <a:ext cx="1005835" cy="88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E66B40F0-6038-EB72-2B78-3D68A96FB51D}"/>
              </a:ext>
            </a:extLst>
          </p:cNvPr>
          <p:cNvGrpSpPr/>
          <p:nvPr/>
        </p:nvGrpSpPr>
        <p:grpSpPr>
          <a:xfrm>
            <a:off x="4535962" y="1640077"/>
            <a:ext cx="4066076" cy="1255177"/>
            <a:chOff x="3005363" y="1547143"/>
            <a:chExt cx="6309280" cy="1854138"/>
          </a:xfrm>
        </p:grpSpPr>
        <p:pic>
          <p:nvPicPr>
            <p:cNvPr id="2074" name="Picture 26" descr="Html 5 - 무료 브랜드 및 로고개 아이콘">
              <a:extLst>
                <a:ext uri="{FF2B5EF4-FFF2-40B4-BE49-F238E27FC236}">
                  <a16:creationId xmlns:a16="http://schemas.microsoft.com/office/drawing/2014/main" id="{231145D0-CF09-71DA-5AB1-F6C99DC859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5363" y="1598999"/>
              <a:ext cx="1800000" cy="18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76" name="Picture 28" descr="Css - 무료 브랜드 및 로고개 아이콘">
              <a:extLst>
                <a:ext uri="{FF2B5EF4-FFF2-40B4-BE49-F238E27FC236}">
                  <a16:creationId xmlns:a16="http://schemas.microsoft.com/office/drawing/2014/main" id="{AD51D1B9-A2B1-F7D8-B42F-20019D733B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38231" y="1601281"/>
              <a:ext cx="1800000" cy="18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80" name="Picture 32" descr="자바스크립트(JavaScript) 공부하자">
              <a:extLst>
                <a:ext uri="{FF2B5EF4-FFF2-40B4-BE49-F238E27FC236}">
                  <a16:creationId xmlns:a16="http://schemas.microsoft.com/office/drawing/2014/main" id="{F9A1361D-3F02-C8C7-8748-AB44F70D91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14643" y="1547143"/>
              <a:ext cx="1800000" cy="18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94" name="Picture 46" descr="디스코드 로고 Discord Logo PNG/SVG/AI">
            <a:extLst>
              <a:ext uri="{FF2B5EF4-FFF2-40B4-BE49-F238E27FC236}">
                <a16:creationId xmlns:a16="http://schemas.microsoft.com/office/drawing/2014/main" id="{F7985575-2260-DC24-5F9C-77B8E655EE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5" t="11640" r="22523" b="9930"/>
          <a:stretch/>
        </p:blipFill>
        <p:spPr bwMode="auto">
          <a:xfrm>
            <a:off x="7662374" y="4798512"/>
            <a:ext cx="982691" cy="1005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36F2F7B-A4ED-49BD-9350-DAF78E5313C2}"/>
              </a:ext>
            </a:extLst>
          </p:cNvPr>
          <p:cNvSpPr txBox="1"/>
          <p:nvPr/>
        </p:nvSpPr>
        <p:spPr>
          <a:xfrm>
            <a:off x="1824041" y="202851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rgbClr val="3F3F3F"/>
                </a:solidFill>
              </a:rPr>
              <a:t>사용 언어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127DC4-BD0C-B6ED-CE1C-C09E69C52E99}"/>
              </a:ext>
            </a:extLst>
          </p:cNvPr>
          <p:cNvSpPr txBox="1"/>
          <p:nvPr/>
        </p:nvSpPr>
        <p:spPr>
          <a:xfrm>
            <a:off x="1886583" y="5070670"/>
            <a:ext cx="1217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rgbClr val="3F3F3F"/>
                </a:solidFill>
              </a:rPr>
              <a:t>협업 툴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74164D-2D7D-4ADA-71B7-245657416D12}"/>
              </a:ext>
            </a:extLst>
          </p:cNvPr>
          <p:cNvSpPr txBox="1"/>
          <p:nvPr/>
        </p:nvSpPr>
        <p:spPr>
          <a:xfrm>
            <a:off x="1824041" y="3594509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rgbClr val="3F3F3F"/>
                </a:solidFill>
              </a:rPr>
              <a:t>개발 환경</a:t>
            </a:r>
          </a:p>
        </p:txBody>
      </p:sp>
      <p:pic>
        <p:nvPicPr>
          <p:cNvPr id="1026" name="Picture 2" descr="크롬 인코딩으로 글자깨짐 현상 해결 방법">
            <a:extLst>
              <a:ext uri="{FF2B5EF4-FFF2-40B4-BE49-F238E27FC236}">
                <a16:creationId xmlns:a16="http://schemas.microsoft.com/office/drawing/2014/main" id="{4946DC9C-A925-43F4-4269-E936A999D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7802" y="3380406"/>
            <a:ext cx="891837" cy="89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윈도우 - 무료 심벌 마크개 아이콘">
            <a:extLst>
              <a:ext uri="{FF2B5EF4-FFF2-40B4-BE49-F238E27FC236}">
                <a16:creationId xmlns:a16="http://schemas.microsoft.com/office/drawing/2014/main" id="{6433B4BF-F728-AD43-F03B-25E98484E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596" y="3424580"/>
            <a:ext cx="887502" cy="88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isual Studio Code 삭제 및 설치(+ 확장 프로그램, 들여쓰기)">
            <a:extLst>
              <a:ext uri="{FF2B5EF4-FFF2-40B4-BE49-F238E27FC236}">
                <a16:creationId xmlns:a16="http://schemas.microsoft.com/office/drawing/2014/main" id="{70957574-1358-C508-F0D8-93B11598F4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8" r="21628"/>
          <a:stretch/>
        </p:blipFill>
        <p:spPr bwMode="auto">
          <a:xfrm>
            <a:off x="4532790" y="3364633"/>
            <a:ext cx="946001" cy="907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C05C8B-A5B9-26A8-26AB-7B86EE9547E0}"/>
              </a:ext>
            </a:extLst>
          </p:cNvPr>
          <p:cNvSpPr txBox="1"/>
          <p:nvPr/>
        </p:nvSpPr>
        <p:spPr>
          <a:xfrm>
            <a:off x="4597270" y="4271229"/>
            <a:ext cx="8627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rgbClr val="42ACF2"/>
                </a:solidFill>
              </a:rPr>
              <a:t>Ver 1.95.3</a:t>
            </a:r>
            <a:endParaRPr lang="ko-KR" altLang="en-US" sz="1100" b="1" dirty="0">
              <a:solidFill>
                <a:srgbClr val="42ACF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0E4250-9297-7DEB-47B4-77367ABD73DA}"/>
              </a:ext>
            </a:extLst>
          </p:cNvPr>
          <p:cNvSpPr txBox="1"/>
          <p:nvPr/>
        </p:nvSpPr>
        <p:spPr>
          <a:xfrm>
            <a:off x="4456132" y="5852692"/>
            <a:ext cx="13324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rgbClr val="F05134"/>
                </a:solidFill>
              </a:rPr>
              <a:t>2.47.0.windows.1</a:t>
            </a:r>
            <a:endParaRPr lang="ko-KR" altLang="en-US" sz="1100" b="1" dirty="0">
              <a:solidFill>
                <a:srgbClr val="F0513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6CE2E6-886B-EA06-6B11-6EADC2D2FF3A}"/>
              </a:ext>
            </a:extLst>
          </p:cNvPr>
          <p:cNvSpPr txBox="1"/>
          <p:nvPr/>
        </p:nvSpPr>
        <p:spPr>
          <a:xfrm>
            <a:off x="4656701" y="2846968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36518"/>
                </a:solidFill>
              </a:rPr>
              <a:t>HYML5</a:t>
            </a:r>
            <a:endParaRPr lang="ko-KR" altLang="en-US" b="1" dirty="0">
              <a:solidFill>
                <a:srgbClr val="F36518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18BB69-2E4A-5D7D-6547-B2A10C93BA8C}"/>
              </a:ext>
            </a:extLst>
          </p:cNvPr>
          <p:cNvSpPr txBox="1"/>
          <p:nvPr/>
        </p:nvSpPr>
        <p:spPr>
          <a:xfrm>
            <a:off x="6256975" y="2875268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96DC"/>
                </a:solidFill>
              </a:rPr>
              <a:t>CSS3</a:t>
            </a:r>
            <a:endParaRPr lang="ko-KR" altLang="en-US" b="1" dirty="0">
              <a:solidFill>
                <a:srgbClr val="0096DC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1099D7-1316-8215-A0CF-2426931AC584}"/>
              </a:ext>
            </a:extLst>
          </p:cNvPr>
          <p:cNvSpPr txBox="1"/>
          <p:nvPr/>
        </p:nvSpPr>
        <p:spPr>
          <a:xfrm>
            <a:off x="7254422" y="2881334"/>
            <a:ext cx="1715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1BF26"/>
                </a:solidFill>
              </a:rPr>
              <a:t>JS ES11(2020)</a:t>
            </a:r>
            <a:endParaRPr lang="ko-KR" altLang="en-US" b="1" dirty="0">
              <a:solidFill>
                <a:srgbClr val="F1BF26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07DDAC-7ED6-5FD1-989E-B6DDE4F164A8}"/>
              </a:ext>
            </a:extLst>
          </p:cNvPr>
          <p:cNvSpPr txBox="1"/>
          <p:nvPr/>
        </p:nvSpPr>
        <p:spPr>
          <a:xfrm>
            <a:off x="7446634" y="5797868"/>
            <a:ext cx="14141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5865F2"/>
                </a:solidFill>
              </a:rPr>
              <a:t>10.0.22631</a:t>
            </a:r>
          </a:p>
          <a:p>
            <a:pPr algn="ctr"/>
            <a:r>
              <a:rPr lang="en-US" altLang="ko-KR" sz="1100" b="1" dirty="0">
                <a:solidFill>
                  <a:srgbClr val="5865F2"/>
                </a:solidFill>
              </a:rPr>
              <a:t>Windows 11 64bit</a:t>
            </a:r>
            <a:endParaRPr lang="ko-KR" altLang="en-US" sz="1100" b="1" dirty="0">
              <a:solidFill>
                <a:srgbClr val="5865F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49C713-7D2C-E9F1-B319-E757A48CB077}"/>
              </a:ext>
            </a:extLst>
          </p:cNvPr>
          <p:cNvSpPr txBox="1"/>
          <p:nvPr/>
        </p:nvSpPr>
        <p:spPr>
          <a:xfrm>
            <a:off x="5824926" y="4335606"/>
            <a:ext cx="16530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b="1" dirty="0">
                <a:solidFill>
                  <a:srgbClr val="4CAF50"/>
                </a:solidFill>
              </a:rPr>
              <a:t>OS Builds 22621.4541</a:t>
            </a:r>
          </a:p>
          <a:p>
            <a:pPr algn="r"/>
            <a:r>
              <a:rPr lang="en-US" altLang="ko-KR" sz="1100" b="1" dirty="0">
                <a:solidFill>
                  <a:srgbClr val="4CAF50"/>
                </a:solidFill>
              </a:rPr>
              <a:t>And 22631.4541</a:t>
            </a:r>
            <a:endParaRPr lang="ko-KR" altLang="en-US" sz="1100" b="1" dirty="0">
              <a:solidFill>
                <a:srgbClr val="4CAF5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8630C0-59E6-695C-77E6-A6FF14E1788C}"/>
              </a:ext>
            </a:extLst>
          </p:cNvPr>
          <p:cNvSpPr txBox="1"/>
          <p:nvPr/>
        </p:nvSpPr>
        <p:spPr>
          <a:xfrm>
            <a:off x="7651453" y="4372984"/>
            <a:ext cx="11128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EA4335"/>
                </a:solidFill>
              </a:rPr>
              <a:t>129.0.6668.60</a:t>
            </a:r>
            <a:endParaRPr lang="ko-KR" altLang="en-US" sz="1100" b="1" dirty="0">
              <a:solidFill>
                <a:srgbClr val="EA43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176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B0D8E-5CA5-7C3A-A81D-56285BEA9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6506F4-5B74-6EC7-DD20-0AF1BBD98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5ED0C36-A3FE-8576-18C0-6822DEF1B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0F5472A6-CC0D-5EC0-CCE3-F7AA19C75A35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1F88C-DEF0-F5AD-6FA6-211915306D2C}"/>
              </a:ext>
            </a:extLst>
          </p:cNvPr>
          <p:cNvSpPr txBox="1"/>
          <p:nvPr/>
        </p:nvSpPr>
        <p:spPr>
          <a:xfrm>
            <a:off x="1405581" y="681037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err="1">
                <a:solidFill>
                  <a:srgbClr val="3F3F3F"/>
                </a:solidFill>
              </a:rPr>
              <a:t>메인화면</a:t>
            </a:r>
            <a:endParaRPr lang="ko-KR" altLang="en-US" sz="2800" b="1" dirty="0">
              <a:solidFill>
                <a:srgbClr val="3F3F3F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3DFC7E4-3972-3D29-2052-94FD62A7BD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10" r="1762"/>
          <a:stretch/>
        </p:blipFill>
        <p:spPr>
          <a:xfrm>
            <a:off x="1571111" y="1302873"/>
            <a:ext cx="6674079" cy="3605028"/>
          </a:xfrm>
          <a:prstGeom prst="rect">
            <a:avLst/>
          </a:prstGeom>
        </p:spPr>
      </p:pic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59A81A5F-901E-4A94-23D7-9A87C6251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99" b="13015"/>
          <a:stretch/>
        </p:blipFill>
        <p:spPr>
          <a:xfrm>
            <a:off x="1405581" y="1131664"/>
            <a:ext cx="7005141" cy="5203821"/>
          </a:xfrm>
        </p:spPr>
      </p:pic>
    </p:spTree>
    <p:extLst>
      <p:ext uri="{BB962C8B-B14F-4D97-AF65-F5344CB8AC3E}">
        <p14:creationId xmlns:p14="http://schemas.microsoft.com/office/powerpoint/2010/main" val="1309265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7F7CC-2C2E-4000-853C-9EF103FD0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E1D74A-EE63-7E9A-5504-B1835F1C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C93C60-9427-4E3A-BB15-99B931743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99B669-F444-A117-025C-D4945EA0C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9977C04A-0190-A542-BE3F-18B293359717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DAA4AAC-232C-5011-CAA9-2A5C1F93A8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065" y="1339194"/>
            <a:ext cx="5550445" cy="4671081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26150337-0940-9DC7-A23C-54F79EF8BC51}"/>
              </a:ext>
            </a:extLst>
          </p:cNvPr>
          <p:cNvGrpSpPr/>
          <p:nvPr/>
        </p:nvGrpSpPr>
        <p:grpSpPr>
          <a:xfrm>
            <a:off x="525341" y="3430672"/>
            <a:ext cx="5449891" cy="1655678"/>
            <a:chOff x="815920" y="3503339"/>
            <a:chExt cx="5449891" cy="1655678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DB2EE1B-2DFA-4642-6653-EE331981579B}"/>
                </a:ext>
              </a:extLst>
            </p:cNvPr>
            <p:cNvCxnSpPr>
              <a:cxnSpLocks/>
              <a:endCxn id="11" idx="0"/>
            </p:cNvCxnSpPr>
            <p:nvPr/>
          </p:nvCxnSpPr>
          <p:spPr>
            <a:xfrm flipV="1">
              <a:off x="3540866" y="3503339"/>
              <a:ext cx="0" cy="978202"/>
            </a:xfrm>
            <a:prstGeom prst="line">
              <a:avLst/>
            </a:prstGeom>
            <a:ln w="38100">
              <a:solidFill>
                <a:srgbClr val="3F3F3F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554F8DA3-5E40-23BB-DE2E-5E0D2BAE3891}"/>
                </a:ext>
              </a:extLst>
            </p:cNvPr>
            <p:cNvSpPr/>
            <p:nvPr/>
          </p:nvSpPr>
          <p:spPr>
            <a:xfrm>
              <a:off x="815920" y="3503339"/>
              <a:ext cx="5449891" cy="356834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3F3F3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rgbClr val="FF0000"/>
                  </a:solidFill>
                </a:rPr>
                <a:t>사용자 정보 입력하고 </a:t>
              </a:r>
              <a:r>
                <a:rPr lang="en-US" altLang="ko-KR" sz="1200" b="1" dirty="0">
                  <a:solidFill>
                    <a:srgbClr val="FF0000"/>
                  </a:solidFill>
                </a:rPr>
                <a:t>&lt;BMI </a:t>
              </a:r>
              <a:r>
                <a:rPr lang="ko-KR" altLang="en-US" sz="1200" b="1" dirty="0">
                  <a:solidFill>
                    <a:srgbClr val="FF0000"/>
                  </a:solidFill>
                </a:rPr>
                <a:t>계산</a:t>
              </a:r>
              <a:r>
                <a:rPr lang="en-US" altLang="ko-KR" sz="1200" b="1" dirty="0">
                  <a:solidFill>
                    <a:srgbClr val="FF0000"/>
                  </a:solidFill>
                </a:rPr>
                <a:t>&gt;</a:t>
              </a:r>
              <a:r>
                <a:rPr lang="ko-KR" altLang="en-US" sz="1200" b="1" dirty="0">
                  <a:solidFill>
                    <a:srgbClr val="FF0000"/>
                  </a:solidFill>
                </a:rPr>
                <a:t> 버튼 누르면 </a:t>
              </a:r>
              <a:r>
                <a:rPr lang="en-US" altLang="ko-KR" sz="1200" b="1" dirty="0">
                  <a:solidFill>
                    <a:srgbClr val="FF0000"/>
                  </a:solidFill>
                </a:rPr>
                <a:t>BMI</a:t>
              </a:r>
              <a:r>
                <a:rPr lang="ko-KR" altLang="en-US" sz="1200" b="1" dirty="0">
                  <a:solidFill>
                    <a:srgbClr val="FF0000"/>
                  </a:solidFill>
                </a:rPr>
                <a:t>와 추천운동 출력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8EBAD6C-5D4B-64E3-89B2-B6BF425DFA68}"/>
                </a:ext>
              </a:extLst>
            </p:cNvPr>
            <p:cNvSpPr/>
            <p:nvPr/>
          </p:nvSpPr>
          <p:spPr>
            <a:xfrm>
              <a:off x="981074" y="4481541"/>
              <a:ext cx="4976879" cy="67747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8FF00A2-A1A8-2522-9013-FCDC7C3DBC7A}"/>
              </a:ext>
            </a:extLst>
          </p:cNvPr>
          <p:cNvCxnSpPr>
            <a:cxnSpLocks/>
          </p:cNvCxnSpPr>
          <p:nvPr/>
        </p:nvCxnSpPr>
        <p:spPr>
          <a:xfrm flipV="1">
            <a:off x="8324850" y="3583072"/>
            <a:ext cx="1126212" cy="1164539"/>
          </a:xfrm>
          <a:prstGeom prst="line">
            <a:avLst/>
          </a:prstGeom>
          <a:ln w="38100">
            <a:solidFill>
              <a:srgbClr val="3F3F3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그림 33">
            <a:extLst>
              <a:ext uri="{FF2B5EF4-FFF2-40B4-BE49-F238E27FC236}">
                <a16:creationId xmlns:a16="http://schemas.microsoft.com/office/drawing/2014/main" id="{AE96B730-9D94-7054-8DF0-0C6E48A41B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6492" y="1339194"/>
            <a:ext cx="5263508" cy="4674922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BF91BFD0-FF21-0BA0-18BD-908C2475A79D}"/>
              </a:ext>
            </a:extLst>
          </p:cNvPr>
          <p:cNvSpPr/>
          <p:nvPr/>
        </p:nvSpPr>
        <p:spPr>
          <a:xfrm>
            <a:off x="7543871" y="4639361"/>
            <a:ext cx="2562154" cy="1370914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1FBB7F45-7EC0-FA0E-90F3-91DD8D2EF642}"/>
              </a:ext>
            </a:extLst>
          </p:cNvPr>
          <p:cNvCxnSpPr>
            <a:cxnSpLocks/>
            <a:stCxn id="30" idx="0"/>
            <a:endCxn id="29" idx="2"/>
          </p:cNvCxnSpPr>
          <p:nvPr/>
        </p:nvCxnSpPr>
        <p:spPr>
          <a:xfrm flipV="1">
            <a:off x="8824948" y="1716009"/>
            <a:ext cx="626114" cy="2923352"/>
          </a:xfrm>
          <a:prstGeom prst="line">
            <a:avLst/>
          </a:prstGeom>
          <a:ln w="38100">
            <a:solidFill>
              <a:srgbClr val="3F3F3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17DEEF0E-C0BB-37B5-AAF6-F1DE3FCC7736}"/>
              </a:ext>
            </a:extLst>
          </p:cNvPr>
          <p:cNvSpPr/>
          <p:nvPr/>
        </p:nvSpPr>
        <p:spPr>
          <a:xfrm>
            <a:off x="7498437" y="1359175"/>
            <a:ext cx="3905250" cy="356834"/>
          </a:xfrm>
          <a:prstGeom prst="roundRect">
            <a:avLst/>
          </a:prstGeom>
          <a:solidFill>
            <a:schemeClr val="bg1"/>
          </a:solidFill>
          <a:ln>
            <a:solidFill>
              <a:srgbClr val="3F3F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F0000"/>
                </a:solidFill>
              </a:rPr>
              <a:t>원하는 운동 선택하고 운동에 대한 설명영상 보기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0B1D340-77D1-E08A-61A7-A39E348443BF}"/>
              </a:ext>
            </a:extLst>
          </p:cNvPr>
          <p:cNvSpPr txBox="1"/>
          <p:nvPr/>
        </p:nvSpPr>
        <p:spPr>
          <a:xfrm>
            <a:off x="838200" y="766296"/>
            <a:ext cx="39821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3F3F3F"/>
                </a:solidFill>
              </a:rPr>
              <a:t>Fitness-Guide _ </a:t>
            </a:r>
            <a:r>
              <a:rPr lang="ko-KR" altLang="en-US" sz="2800" b="1" dirty="0">
                <a:solidFill>
                  <a:srgbClr val="3F3F3F"/>
                </a:solidFill>
              </a:rPr>
              <a:t>김진우</a:t>
            </a:r>
          </a:p>
        </p:txBody>
      </p:sp>
    </p:spTree>
    <p:extLst>
      <p:ext uri="{BB962C8B-B14F-4D97-AF65-F5344CB8AC3E}">
        <p14:creationId xmlns:p14="http://schemas.microsoft.com/office/powerpoint/2010/main" val="964273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0B8F3B-6CE7-9864-F516-14256527B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9F8BE9-3CB0-F94F-9457-14D783903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87F31A-BB63-2633-6774-20DA8A978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8504BF9-D200-258A-8465-F10FC7C5F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8E3EB3D4-AC13-974F-2CFD-B460915266BB}"/>
              </a:ext>
            </a:extLst>
          </p:cNvPr>
          <p:cNvSpPr/>
          <p:nvPr/>
        </p:nvSpPr>
        <p:spPr>
          <a:xfrm>
            <a:off x="347019" y="454411"/>
            <a:ext cx="11497962" cy="5949178"/>
          </a:xfrm>
          <a:prstGeom prst="roundRect">
            <a:avLst>
              <a:gd name="adj" fmla="val 6697"/>
            </a:avLst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39D4789F-4F48-491D-BE26-B1D86ECE1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825" y="1510942"/>
            <a:ext cx="8997950" cy="4771310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4B960EC8-D50F-5264-3B54-BA486D2770F4}"/>
              </a:ext>
            </a:extLst>
          </p:cNvPr>
          <p:cNvGrpSpPr/>
          <p:nvPr/>
        </p:nvGrpSpPr>
        <p:grpSpPr>
          <a:xfrm>
            <a:off x="1266825" y="1509741"/>
            <a:ext cx="1533525" cy="1237478"/>
            <a:chOff x="1266825" y="1509741"/>
            <a:chExt cx="1533525" cy="1237478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6D594956-61FA-DFE6-A6E9-36FF326623F2}"/>
                </a:ext>
              </a:extLst>
            </p:cNvPr>
            <p:cNvCxnSpPr>
              <a:cxnSpLocks/>
              <a:stCxn id="24" idx="2"/>
              <a:endCxn id="21" idx="0"/>
            </p:cNvCxnSpPr>
            <p:nvPr/>
          </p:nvCxnSpPr>
          <p:spPr>
            <a:xfrm flipH="1">
              <a:off x="1982939" y="1720336"/>
              <a:ext cx="531661" cy="680809"/>
            </a:xfrm>
            <a:prstGeom prst="line">
              <a:avLst/>
            </a:prstGeom>
            <a:ln w="38100">
              <a:solidFill>
                <a:srgbClr val="3F3F3F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44A439E8-EC90-2032-15A8-71874C5609D7}"/>
                </a:ext>
              </a:extLst>
            </p:cNvPr>
            <p:cNvSpPr/>
            <p:nvPr/>
          </p:nvSpPr>
          <p:spPr>
            <a:xfrm>
              <a:off x="1266825" y="2401145"/>
              <a:ext cx="1432227" cy="346074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3F3F3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rgbClr val="3F3F3F"/>
                  </a:solidFill>
                </a:rPr>
                <a:t>메뉴 무작위 추천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36D00CE-9716-D795-E40A-3069ED2629B0}"/>
                </a:ext>
              </a:extLst>
            </p:cNvPr>
            <p:cNvSpPr/>
            <p:nvPr/>
          </p:nvSpPr>
          <p:spPr>
            <a:xfrm>
              <a:off x="2228850" y="1509741"/>
              <a:ext cx="571500" cy="210595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1B3A60B-07FC-D9BF-0B00-25DA9AD8E1AF}"/>
              </a:ext>
            </a:extLst>
          </p:cNvPr>
          <p:cNvSpPr/>
          <p:nvPr/>
        </p:nvSpPr>
        <p:spPr>
          <a:xfrm>
            <a:off x="4343399" y="3011103"/>
            <a:ext cx="904875" cy="21787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E791EC0F-5ED9-AEA5-ABE7-572A90D6C3DD}"/>
              </a:ext>
            </a:extLst>
          </p:cNvPr>
          <p:cNvCxnSpPr>
            <a:cxnSpLocks/>
          </p:cNvCxnSpPr>
          <p:nvPr/>
        </p:nvCxnSpPr>
        <p:spPr>
          <a:xfrm flipH="1" flipV="1">
            <a:off x="3810001" y="2348177"/>
            <a:ext cx="985835" cy="629204"/>
          </a:xfrm>
          <a:prstGeom prst="line">
            <a:avLst/>
          </a:prstGeom>
          <a:ln w="38100">
            <a:solidFill>
              <a:srgbClr val="3F3F3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3D03B1F7-A3EF-42C4-CDAE-7F39CFA83845}"/>
              </a:ext>
            </a:extLst>
          </p:cNvPr>
          <p:cNvSpPr/>
          <p:nvPr/>
        </p:nvSpPr>
        <p:spPr>
          <a:xfrm>
            <a:off x="3093888" y="1972062"/>
            <a:ext cx="1432227" cy="346074"/>
          </a:xfrm>
          <a:prstGeom prst="roundRect">
            <a:avLst/>
          </a:prstGeom>
          <a:solidFill>
            <a:schemeClr val="bg1"/>
          </a:solidFill>
          <a:ln>
            <a:solidFill>
              <a:srgbClr val="3F3F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3F3F3F"/>
                </a:solidFill>
              </a:rPr>
              <a:t>즐겨찾기 목록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CC5C1643-B284-52F4-C033-B0457CB17592}"/>
              </a:ext>
            </a:extLst>
          </p:cNvPr>
          <p:cNvGrpSpPr/>
          <p:nvPr/>
        </p:nvGrpSpPr>
        <p:grpSpPr>
          <a:xfrm>
            <a:off x="4349296" y="2592006"/>
            <a:ext cx="6328715" cy="2408621"/>
            <a:chOff x="2228850" y="725734"/>
            <a:chExt cx="6328715" cy="2446376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29E49F94-DD23-FC90-0D3B-A2445636362D}"/>
                </a:ext>
              </a:extLst>
            </p:cNvPr>
            <p:cNvCxnSpPr>
              <a:cxnSpLocks/>
              <a:stCxn id="43" idx="0"/>
              <a:endCxn id="42" idx="1"/>
            </p:cNvCxnSpPr>
            <p:nvPr/>
          </p:nvCxnSpPr>
          <p:spPr>
            <a:xfrm flipV="1">
              <a:off x="3759427" y="898771"/>
              <a:ext cx="3232561" cy="610969"/>
            </a:xfrm>
            <a:prstGeom prst="line">
              <a:avLst/>
            </a:prstGeom>
            <a:ln w="38100">
              <a:solidFill>
                <a:srgbClr val="3F3F3F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998368CD-FDE9-A3D4-B204-921D58F074EB}"/>
                </a:ext>
              </a:extLst>
            </p:cNvPr>
            <p:cNvSpPr/>
            <p:nvPr/>
          </p:nvSpPr>
          <p:spPr>
            <a:xfrm>
              <a:off x="6991988" y="725734"/>
              <a:ext cx="1565577" cy="346074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3F3F3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solidFill>
                    <a:srgbClr val="3F3F3F"/>
                  </a:solidFill>
                </a:rPr>
                <a:t>식품 영양정보 조회</a:t>
              </a:r>
              <a:endParaRPr lang="ko-KR" altLang="en-US" sz="1200" dirty="0">
                <a:solidFill>
                  <a:srgbClr val="3F3F3F"/>
                </a:solidFill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D265240-508C-3E20-F7B8-84677841D37E}"/>
                </a:ext>
              </a:extLst>
            </p:cNvPr>
            <p:cNvSpPr/>
            <p:nvPr/>
          </p:nvSpPr>
          <p:spPr>
            <a:xfrm>
              <a:off x="2228850" y="1509741"/>
              <a:ext cx="3061154" cy="1662369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6" name="Google Shape;74;p14">
            <a:extLst>
              <a:ext uri="{FF2B5EF4-FFF2-40B4-BE49-F238E27FC236}">
                <a16:creationId xmlns:a16="http://schemas.microsoft.com/office/drawing/2014/main" id="{97BF62F1-B87B-71D1-3069-129FFD63701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9876" y="2977381"/>
            <a:ext cx="4390695" cy="1973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794899FD-16AB-63FA-5BA6-B1909C5521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018" y="2836505"/>
            <a:ext cx="2628747" cy="1927454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ED8B0BC8-A558-9EF1-B0E3-44B5630A1723}"/>
              </a:ext>
            </a:extLst>
          </p:cNvPr>
          <p:cNvSpPr txBox="1"/>
          <p:nvPr/>
        </p:nvSpPr>
        <p:spPr>
          <a:xfrm>
            <a:off x="838200" y="766296"/>
            <a:ext cx="53106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3F3F3F"/>
                </a:solidFill>
              </a:rPr>
              <a:t>Food-Nutrition </a:t>
            </a:r>
            <a:r>
              <a:rPr lang="ko-KR" altLang="en-US" sz="2800" b="1" dirty="0">
                <a:solidFill>
                  <a:srgbClr val="3F3F3F"/>
                </a:solidFill>
              </a:rPr>
              <a:t>페이지</a:t>
            </a:r>
            <a:r>
              <a:rPr lang="en-US" altLang="ko-KR" sz="2800" b="1" dirty="0">
                <a:solidFill>
                  <a:srgbClr val="3F3F3F"/>
                </a:solidFill>
              </a:rPr>
              <a:t> _</a:t>
            </a:r>
            <a:r>
              <a:rPr lang="ko-KR" altLang="en-US" sz="2800" b="1" dirty="0">
                <a:solidFill>
                  <a:srgbClr val="3F3F3F"/>
                </a:solidFill>
              </a:rPr>
              <a:t>김미정</a:t>
            </a:r>
          </a:p>
        </p:txBody>
      </p:sp>
    </p:spTree>
    <p:extLst>
      <p:ext uri="{BB962C8B-B14F-4D97-AF65-F5344CB8AC3E}">
        <p14:creationId xmlns:p14="http://schemas.microsoft.com/office/powerpoint/2010/main" val="2047358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4488</TotalTime>
  <Words>856</Words>
  <Application>Microsoft Office PowerPoint</Application>
  <PresentationFormat>와이드스크린</PresentationFormat>
  <Paragraphs>118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-apple-system</vt:lpstr>
      <vt:lpstr>Malgun Gothic</vt:lpstr>
      <vt:lpstr>Malgun Gothic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Jonathan Kim</dc:creator>
  <cp:lastModifiedBy>Jonathan Kim</cp:lastModifiedBy>
  <cp:revision>61</cp:revision>
  <dcterms:created xsi:type="dcterms:W3CDTF">2024-11-19T06:17:07Z</dcterms:created>
  <dcterms:modified xsi:type="dcterms:W3CDTF">2024-11-29T05:48:57Z</dcterms:modified>
</cp:coreProperties>
</file>

<file path=docProps/thumbnail.jpeg>
</file>